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527" r:id="rId2"/>
    <p:sldId id="643" r:id="rId3"/>
    <p:sldId id="646" r:id="rId4"/>
    <p:sldId id="642" r:id="rId5"/>
    <p:sldId id="537" r:id="rId6"/>
    <p:sldId id="645" r:id="rId7"/>
    <p:sldId id="641" r:id="rId8"/>
    <p:sldId id="644" r:id="rId9"/>
    <p:sldId id="534" r:id="rId10"/>
    <p:sldId id="690" r:id="rId11"/>
    <p:sldId id="606" r:id="rId12"/>
    <p:sldId id="538" r:id="rId13"/>
    <p:sldId id="498" r:id="rId14"/>
    <p:sldId id="499" r:id="rId15"/>
    <p:sldId id="500" r:id="rId16"/>
    <p:sldId id="501" r:id="rId17"/>
    <p:sldId id="502" r:id="rId18"/>
    <p:sldId id="503" r:id="rId19"/>
    <p:sldId id="504" r:id="rId20"/>
    <p:sldId id="505" r:id="rId21"/>
    <p:sldId id="506" r:id="rId22"/>
    <p:sldId id="507" r:id="rId23"/>
    <p:sldId id="508" r:id="rId24"/>
    <p:sldId id="509" r:id="rId25"/>
    <p:sldId id="51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3" autoAdjust="0"/>
    <p:restoredTop sz="86745" autoAdjust="0"/>
  </p:normalViewPr>
  <p:slideViewPr>
    <p:cSldViewPr>
      <p:cViewPr varScale="1">
        <p:scale>
          <a:sx n="74" d="100"/>
          <a:sy n="74" d="100"/>
        </p:scale>
        <p:origin x="95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9E0E9-ED6B-478D-A153-B38D6DB7DF13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7A30A-D0FE-4E31-9E27-FDD5606E2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8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bringing</a:t>
            </a:r>
            <a:r>
              <a:rPr lang="en-US" baseline="0" dirty="0"/>
              <a:t> large crystal structure to show direction in real 3D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A30A-D0FE-4E31-9E27-FDD5606E265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7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ok if we don’t get to this as we’ll do a similar one in the BZ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A30A-D0FE-4E31-9E27-FDD5606E265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45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 see an effect from the second nearest neighbors for this structure? Not this time, but we will in other cubic lattices (see next slide).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A30A-D0FE-4E31-9E27-FDD5606E265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37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Not atom in the center of the cell.</a:t>
            </a:r>
            <a:r>
              <a:rPr lang="en-US" baseline="0" dirty="0"/>
              <a:t> </a:t>
            </a:r>
          </a:p>
          <a:p>
            <a:r>
              <a:rPr lang="en-US" baseline="0" dirty="0"/>
              <a:t>Notice FCC only has 12, the second nearest neighbor is too </a:t>
            </a:r>
            <a:r>
              <a:rPr lang="en-US" baseline="0"/>
              <a:t>far away.</a:t>
            </a:r>
            <a:endParaRPr lang="en-US" baseline="0" dirty="0"/>
          </a:p>
          <a:p>
            <a:r>
              <a:rPr lang="en-US" baseline="0" dirty="0"/>
              <a:t>Familiar? Probably should be. We will relate these to the Brillouin Zone soon, but we aren’t quite ready for that yet.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A30A-D0FE-4E31-9E27-FDD5606E265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44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7FA9E9-53D2-44D0-AF44-5EA7BD00A055}" type="slidenum">
              <a:rPr 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>
              <a:latin typeface="Verdana" panose="020B060403050404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Draw regular lattice on the board. Discuss how could pick any point on lattice as origin. Draw a vector</a:t>
            </a:r>
            <a:r>
              <a:rPr lang="en-US" baseline="0" dirty="0"/>
              <a:t> through a few points. Maybe up and to right through.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937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621259-79FC-4EA8-856A-A048FD096E2D}" type="slidenum">
              <a:rPr 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>
              <a:latin typeface="Verdana" panose="020B060403050404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3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3) Example: Let’s say your intercepts were 2, 3 and 1. Then the reciprocals would be:</a:t>
            </a:r>
            <a:r>
              <a:rPr lang="en-US" baseline="0" dirty="0"/>
              <a:t> </a:t>
            </a:r>
            <a:r>
              <a:rPr lang="en-US" dirty="0"/>
              <a:t>(1/2 1/3 1),</a:t>
            </a:r>
            <a:r>
              <a:rPr lang="en-US" baseline="0" dirty="0"/>
              <a:t> multiply by 3 as 1/3 is the smallest fraction. Then would have to multiply again by 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A30A-D0FE-4E31-9E27-FDD5606E265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540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Got to this slide in 50 minute lecture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435737-52BD-4E13-A41C-523452F337AD}" type="slidenum">
              <a:rPr 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181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students come up with colored chalk and show different definitions of the unit cell to emphasize why it’s nice to have a specific definition. The Wigner-Seitz method will have an even more important use when we get to reciprocal space. </a:t>
            </a:r>
          </a:p>
          <a:p>
            <a:r>
              <a:rPr lang="en-US" dirty="0"/>
              <a:t>Reference to neighbors, like we discussed for </a:t>
            </a:r>
            <a:r>
              <a:rPr lang="en-US" dirty="0" err="1"/>
              <a:t>sc</a:t>
            </a:r>
            <a:r>
              <a:rPr lang="en-US" dirty="0"/>
              <a:t>, bcc and </a:t>
            </a:r>
            <a:r>
              <a:rPr lang="en-US" dirty="0" err="1"/>
              <a:t>fcc</a:t>
            </a:r>
            <a:endParaRPr lang="en-US" dirty="0"/>
          </a:p>
          <a:p>
            <a:r>
              <a:rPr lang="en-US" dirty="0"/>
              <a:t>Sometimes don’t need to go to 3</a:t>
            </a:r>
            <a:r>
              <a:rPr lang="en-US" baseline="30000" dirty="0"/>
              <a:t>rd</a:t>
            </a:r>
            <a:r>
              <a:rPr lang="en-US" dirty="0"/>
              <a:t> neighbors; it depends on the symmetry of the lattice. Best just to check though.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A30A-D0FE-4E31-9E27-FDD5606E265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31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students come up with colored chalk and show different definitions of the unit cell to emphasize why it’s nice to have a specific definition. The Wigner-Seitz method will have an even more important use when we get to reciprocal space. </a:t>
            </a:r>
          </a:p>
          <a:p>
            <a:r>
              <a:rPr lang="en-US" dirty="0"/>
              <a:t>Reference to neighbors, like we discussed for </a:t>
            </a:r>
            <a:r>
              <a:rPr lang="en-US" dirty="0" err="1"/>
              <a:t>sc</a:t>
            </a:r>
            <a:r>
              <a:rPr lang="en-US" dirty="0"/>
              <a:t>, bcc and </a:t>
            </a:r>
            <a:r>
              <a:rPr lang="en-US" dirty="0" err="1"/>
              <a:t>fcc</a:t>
            </a:r>
            <a:endParaRPr lang="en-US" dirty="0"/>
          </a:p>
          <a:p>
            <a:r>
              <a:rPr lang="en-US" dirty="0"/>
              <a:t>Sometimes don’t need to go to 3</a:t>
            </a:r>
            <a:r>
              <a:rPr lang="en-US" baseline="30000" dirty="0"/>
              <a:t>rd</a:t>
            </a:r>
            <a:r>
              <a:rPr lang="en-US" dirty="0"/>
              <a:t> neighbors; it depends on the symmetry of the lattice. Best just to check though.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A30A-D0FE-4E31-9E27-FDD5606E265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03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students come up with colored chalk and show different definitions of the unit cell to emphasize why it’s nice to have a specific definition. The Wigner-Seitz method will have an even more important use when we get to reciprocal space. </a:t>
            </a:r>
          </a:p>
          <a:p>
            <a:r>
              <a:rPr lang="en-US" dirty="0"/>
              <a:t>Reference to neighbors, like we discussed for </a:t>
            </a:r>
            <a:r>
              <a:rPr lang="en-US" dirty="0" err="1"/>
              <a:t>sc</a:t>
            </a:r>
            <a:r>
              <a:rPr lang="en-US" dirty="0"/>
              <a:t>, bcc and </a:t>
            </a:r>
            <a:r>
              <a:rPr lang="en-US" dirty="0" err="1"/>
              <a:t>fcc</a:t>
            </a:r>
            <a:endParaRPr lang="en-US" dirty="0"/>
          </a:p>
          <a:p>
            <a:r>
              <a:rPr lang="en-US" dirty="0"/>
              <a:t>Sometimes don’t need to go to 3</a:t>
            </a:r>
            <a:r>
              <a:rPr lang="en-US" baseline="30000" dirty="0"/>
              <a:t>rd</a:t>
            </a:r>
            <a:r>
              <a:rPr lang="en-US" dirty="0"/>
              <a:t> neighbors; it depends on the symmetry of the lattice. Best just to check though.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A30A-D0FE-4E31-9E27-FDD5606E265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19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students come up with colored chalk and show different definitions of the unit cell to emphasize why it’s nice to have a specific definition. The Wigner-Seitz method will have an even more important use when we get to reciprocal space. </a:t>
            </a:r>
          </a:p>
          <a:p>
            <a:r>
              <a:rPr lang="en-US" dirty="0"/>
              <a:t>Reference to neighbors, like we discussed for </a:t>
            </a:r>
            <a:r>
              <a:rPr lang="en-US" dirty="0" err="1"/>
              <a:t>sc</a:t>
            </a:r>
            <a:r>
              <a:rPr lang="en-US" dirty="0"/>
              <a:t>, bcc and </a:t>
            </a:r>
            <a:r>
              <a:rPr lang="en-US" dirty="0" err="1"/>
              <a:t>fcc</a:t>
            </a:r>
            <a:endParaRPr lang="en-US" dirty="0"/>
          </a:p>
          <a:p>
            <a:r>
              <a:rPr lang="en-US" dirty="0"/>
              <a:t>Sometimes don’t need to go to 3</a:t>
            </a:r>
            <a:r>
              <a:rPr lang="en-US" baseline="30000" dirty="0"/>
              <a:t>rd</a:t>
            </a:r>
            <a:r>
              <a:rPr lang="en-US" dirty="0"/>
              <a:t> neighbors; it depends on the symmetry of the lattice. Best just to check though.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A30A-D0FE-4E31-9E27-FDD5606E265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05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students come up with colored chalk and show different definitions of the unit cell to emphasize why it’s nice to have a specific definition. The Wigner-Seitz method will have an even more important use when we get to reciprocal space. </a:t>
            </a:r>
          </a:p>
          <a:p>
            <a:r>
              <a:rPr lang="en-US" dirty="0"/>
              <a:t>Reference to neighbors, like we discussed for </a:t>
            </a:r>
            <a:r>
              <a:rPr lang="en-US" dirty="0" err="1"/>
              <a:t>sc</a:t>
            </a:r>
            <a:r>
              <a:rPr lang="en-US" dirty="0"/>
              <a:t>, bcc and </a:t>
            </a:r>
            <a:r>
              <a:rPr lang="en-US" dirty="0" err="1"/>
              <a:t>fcc</a:t>
            </a:r>
            <a:endParaRPr lang="en-US" dirty="0"/>
          </a:p>
          <a:p>
            <a:r>
              <a:rPr lang="en-US" dirty="0"/>
              <a:t>Sometimes don’t need to go to 3</a:t>
            </a:r>
            <a:r>
              <a:rPr lang="en-US" baseline="30000" dirty="0"/>
              <a:t>rd</a:t>
            </a:r>
            <a:r>
              <a:rPr lang="en-US" dirty="0"/>
              <a:t> neighbors; it depends on the symmetry of the lattice. Best just to check though.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A30A-D0FE-4E31-9E27-FDD5606E265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27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students come up with colored chalk and show different definitions of the unit cell to emphasize why it’s nice to have a specific definition. The Wigner-Seitz method will have an even more important use when we get to reciprocal space. </a:t>
            </a:r>
          </a:p>
          <a:p>
            <a:r>
              <a:rPr lang="en-US" dirty="0"/>
              <a:t>Reference to neighbors, like we discussed for </a:t>
            </a:r>
            <a:r>
              <a:rPr lang="en-US" dirty="0" err="1"/>
              <a:t>sc</a:t>
            </a:r>
            <a:r>
              <a:rPr lang="en-US" dirty="0"/>
              <a:t>, bcc and </a:t>
            </a:r>
            <a:r>
              <a:rPr lang="en-US" dirty="0" err="1"/>
              <a:t>fcc</a:t>
            </a:r>
            <a:endParaRPr lang="en-US" dirty="0"/>
          </a:p>
          <a:p>
            <a:r>
              <a:rPr lang="en-US" dirty="0"/>
              <a:t>Sometimes don’t need to go to 3</a:t>
            </a:r>
            <a:r>
              <a:rPr lang="en-US" baseline="30000" dirty="0"/>
              <a:t>rd</a:t>
            </a:r>
            <a:r>
              <a:rPr lang="en-US" dirty="0"/>
              <a:t> neighbors; it depends on the symmetry of the lattice. Best just to check though.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A30A-D0FE-4E31-9E27-FDD5606E265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14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students come up with colored chalk and show different definitions of the unit cell to emphasize why it’s nice to have a specific definition. The Wigner-Seitz method will have an even more important use when we get to reciprocal space. </a:t>
            </a:r>
          </a:p>
          <a:p>
            <a:r>
              <a:rPr lang="en-US" dirty="0"/>
              <a:t>Reference to neighbors, like we discussed for </a:t>
            </a:r>
            <a:r>
              <a:rPr lang="en-US" dirty="0" err="1"/>
              <a:t>sc</a:t>
            </a:r>
            <a:r>
              <a:rPr lang="en-US" dirty="0"/>
              <a:t>, bcc and </a:t>
            </a:r>
            <a:r>
              <a:rPr lang="en-US" dirty="0" err="1"/>
              <a:t>fcc</a:t>
            </a:r>
            <a:endParaRPr lang="en-US" dirty="0"/>
          </a:p>
          <a:p>
            <a:r>
              <a:rPr lang="en-US" dirty="0"/>
              <a:t>Sometimes don’t need to go to 3</a:t>
            </a:r>
            <a:r>
              <a:rPr lang="en-US" baseline="30000" dirty="0"/>
              <a:t>rd</a:t>
            </a:r>
            <a:r>
              <a:rPr lang="en-US" dirty="0"/>
              <a:t> neighbors; it depends on the symmetry of the lattice. Best just to check though.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A30A-D0FE-4E31-9E27-FDD5606E265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10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ok if we don’t get to this as we’ll do a similar one in the BZ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A30A-D0FE-4E31-9E27-FDD5606E265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92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FB03-CF7E-4DE4-BFAC-4071805FE4E1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B2D1-DA0C-4987-A775-FD3F5D2A8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FB03-CF7E-4DE4-BFAC-4071805FE4E1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B2D1-DA0C-4987-A775-FD3F5D2A8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FB03-CF7E-4DE4-BFAC-4071805FE4E1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B2D1-DA0C-4987-A775-FD3F5D2A8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18575-C666-46EF-957C-CC2935221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FB03-CF7E-4DE4-BFAC-4071805FE4E1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B2D1-DA0C-4987-A775-FD3F5D2A8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FB03-CF7E-4DE4-BFAC-4071805FE4E1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B2D1-DA0C-4987-A775-FD3F5D2A8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FB03-CF7E-4DE4-BFAC-4071805FE4E1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B2D1-DA0C-4987-A775-FD3F5D2A8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FB03-CF7E-4DE4-BFAC-4071805FE4E1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B2D1-DA0C-4987-A775-FD3F5D2A8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FB03-CF7E-4DE4-BFAC-4071805FE4E1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B2D1-DA0C-4987-A775-FD3F5D2A8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FB03-CF7E-4DE4-BFAC-4071805FE4E1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B2D1-DA0C-4987-A775-FD3F5D2A8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FB03-CF7E-4DE4-BFAC-4071805FE4E1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B2D1-DA0C-4987-A775-FD3F5D2A8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FB03-CF7E-4DE4-BFAC-4071805FE4E1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B2D1-DA0C-4987-A775-FD3F5D2A8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DFB03-CF7E-4DE4-BFAC-4071805FE4E1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9B2D1-DA0C-4987-A775-FD3F5D2A8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12" Type="http://schemas.openxmlformats.org/officeDocument/2006/relationships/image" Target="../media/image26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2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31800" y="846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Objectives Critical for Future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Before we move on to more complex crystal structures, students should learn how to:</a:t>
            </a:r>
          </a:p>
          <a:p>
            <a:r>
              <a:rPr lang="en-US" dirty="0"/>
              <a:t>Draw Wigner-Seitz cell for a 2D lattice and be able to identify the number of sides (along what directions) for 3D</a:t>
            </a:r>
          </a:p>
          <a:p>
            <a:r>
              <a:rPr lang="en-US" dirty="0"/>
              <a:t>Address why we care about planes/directions</a:t>
            </a:r>
          </a:p>
          <a:p>
            <a:r>
              <a:rPr lang="en-US" dirty="0"/>
              <a:t>Correctly use/identify notation for directions and planes</a:t>
            </a:r>
          </a:p>
          <a:p>
            <a:r>
              <a:rPr lang="en-US" dirty="0"/>
              <a:t>Locate directions and planes </a:t>
            </a:r>
          </a:p>
          <a:p>
            <a:r>
              <a:rPr lang="en-US" dirty="0"/>
              <a:t>Determine the distance between planes in cubic or orthorhombic (</a:t>
            </a:r>
            <a:r>
              <a:rPr lang="en-US" dirty="0" err="1"/>
              <a:t>a</a:t>
            </a:r>
            <a:r>
              <a:rPr lang="en-US" dirty="0" err="1">
                <a:sym typeface="Symbol" panose="05050102010706020507" pitchFamily="18" charset="2"/>
              </a:rPr>
              <a:t>bc</a:t>
            </a:r>
            <a:r>
              <a:rPr lang="en-US" dirty="0">
                <a:sym typeface="Symbol" panose="05050102010706020507" pitchFamily="18" charset="2"/>
              </a:rPr>
              <a:t>, 90 angles)</a:t>
            </a:r>
            <a:r>
              <a:rPr lang="en-US" dirty="0"/>
              <a:t> lattices</a:t>
            </a:r>
          </a:p>
        </p:txBody>
      </p:sp>
    </p:spTree>
    <p:extLst>
      <p:ext uri="{BB962C8B-B14F-4D97-AF65-F5344CB8AC3E}">
        <p14:creationId xmlns:p14="http://schemas.microsoft.com/office/powerpoint/2010/main" val="279216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Group: Create Wigner-Seitz cell of the graphene lattice</a:t>
            </a:r>
          </a:p>
        </p:txBody>
      </p:sp>
      <p:pic>
        <p:nvPicPr>
          <p:cNvPr id="522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05000"/>
            <a:ext cx="358225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8141" y="3020472"/>
            <a:ext cx="3410426" cy="341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76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E9940-0623-47B4-B143-13B7BF7E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Determine the Wigner-Seitz cell for a simple cubic lattice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C6A4DA-9228-4FC0-BD1E-7DF654F2B8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1392829"/>
            <a:ext cx="5410200" cy="5410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E69378-B8C1-45D3-A35D-05F1B7E87817}"/>
              </a:ext>
            </a:extLst>
          </p:cNvPr>
          <p:cNvSpPr txBox="1"/>
          <p:nvPr/>
        </p:nvSpPr>
        <p:spPr>
          <a:xfrm>
            <a:off x="1295400" y="5867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301A76-82B7-4055-91EA-9CBCAC5000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905000"/>
            <a:ext cx="4343400" cy="381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256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60825"/>
            <a:ext cx="4144530" cy="42130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725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Wigner-Seitz 3D cells</a:t>
            </a:r>
            <a:br>
              <a:rPr lang="en-US" dirty="0"/>
            </a:br>
            <a:r>
              <a:rPr lang="en-US" sz="3600" dirty="0"/>
              <a:t>For now, just a specific way to make up a unit cell.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156" y="1624178"/>
            <a:ext cx="4575644" cy="40606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0" y="5965676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Looks a little different in FCC. Why?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64168" y="1100958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Is this BCC or FCC?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35CF98-F9AF-4384-B0F6-5ADAFA24A5CD}"/>
              </a:ext>
            </a:extLst>
          </p:cNvPr>
          <p:cNvSpPr txBox="1"/>
          <p:nvPr/>
        </p:nvSpPr>
        <p:spPr>
          <a:xfrm>
            <a:off x="529755" y="6427341"/>
            <a:ext cx="4575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many sides does each have?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850D3D0-52F2-4B2D-90D9-F6E37D37F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237013"/>
              </p:ext>
            </p:extLst>
          </p:nvPr>
        </p:nvGraphicFramePr>
        <p:xfrm>
          <a:off x="58379" y="4953000"/>
          <a:ext cx="5047020" cy="1474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6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144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4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#</a:t>
                      </a:r>
                      <a:r>
                        <a:rPr lang="en-US" sz="2400" baseline="0" dirty="0"/>
                        <a:t> of nearest neighbors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4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# of second neighbors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6268ED9-8F36-4D7B-A3A7-2632A548FC35}"/>
              </a:ext>
            </a:extLst>
          </p:cNvPr>
          <p:cNvSpPr txBox="1"/>
          <p:nvPr/>
        </p:nvSpPr>
        <p:spPr>
          <a:xfrm>
            <a:off x="5663584" y="123171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Do these look familiar?</a:t>
            </a:r>
          </a:p>
        </p:txBody>
      </p:sp>
    </p:spTree>
    <p:extLst>
      <p:ext uri="{BB962C8B-B14F-4D97-AF65-F5344CB8AC3E}">
        <p14:creationId xmlns:p14="http://schemas.microsoft.com/office/powerpoint/2010/main" val="376036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5"/>
          <p:cNvSpPr>
            <a:spLocks noGrp="1" noChangeArrowheads="1"/>
          </p:cNvSpPr>
          <p:nvPr>
            <p:ph type="title"/>
          </p:nvPr>
        </p:nvSpPr>
        <p:spPr>
          <a:xfrm>
            <a:off x="343181" y="314708"/>
            <a:ext cx="8643937" cy="631279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b="1" dirty="0">
                <a:latin typeface="+mn-lt"/>
              </a:rPr>
              <a:t>Crystal Direction Notation</a:t>
            </a:r>
            <a:endParaRPr lang="en-GB" sz="3200" dirty="0">
              <a:latin typeface="+mn-lt"/>
            </a:endParaRPr>
          </a:p>
        </p:txBody>
      </p:sp>
      <p:pic>
        <p:nvPicPr>
          <p:cNvPr id="45059" name="Picture 6" descr="smi02334_03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4" r="49355" b="19768"/>
          <a:stretch>
            <a:fillRect/>
          </a:stretch>
        </p:blipFill>
        <p:spPr>
          <a:xfrm>
            <a:off x="6142038" y="1898650"/>
            <a:ext cx="2849562" cy="2982913"/>
          </a:xfrm>
        </p:spPr>
      </p:pic>
      <p:sp>
        <p:nvSpPr>
          <p:cNvPr id="45060" name="Text Box 7"/>
          <p:cNvSpPr txBox="1">
            <a:spLocks noChangeArrowheads="1"/>
          </p:cNvSpPr>
          <p:nvPr/>
        </p:nvSpPr>
        <p:spPr bwMode="auto">
          <a:xfrm>
            <a:off x="6478588" y="4870450"/>
            <a:ext cx="18240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2000" dirty="0">
                <a:latin typeface="Arial" panose="020B0604020202020204" pitchFamily="34" charset="0"/>
              </a:rPr>
              <a:t>Fig</a:t>
            </a:r>
            <a:r>
              <a:rPr lang="en-US" sz="2000" dirty="0" err="1">
                <a:latin typeface="Arial" panose="020B0604020202020204" pitchFamily="34" charset="0"/>
              </a:rPr>
              <a:t>ure</a:t>
            </a:r>
            <a:r>
              <a:rPr lang="tr-TR" sz="2000" dirty="0">
                <a:latin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</a:rPr>
              <a:t>sh</a:t>
            </a:r>
            <a:r>
              <a:rPr lang="tr-TR" sz="2000" dirty="0">
                <a:latin typeface="Arial" panose="020B0604020202020204" pitchFamily="34" charset="0"/>
              </a:rPr>
              <a:t>ows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2000" dirty="0">
                <a:latin typeface="Arial" panose="020B0604020202020204" pitchFamily="34" charset="0"/>
                <a:sym typeface="Arial Alternative"/>
              </a:rPr>
              <a:t>[111] direction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82951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" y="1295400"/>
            <a:ext cx="6000750" cy="56388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20000"/>
              </a:lnSpc>
              <a:defRPr/>
            </a:pPr>
            <a:r>
              <a:rPr lang="en-GB" sz="2400" dirty="0"/>
              <a:t>Choose one lattice point on the line as an origin (point O). </a:t>
            </a:r>
            <a:r>
              <a:rPr lang="en-GB" sz="2400" b="1" dirty="0"/>
              <a:t>Choice of origin is completely arbitrary, since every lattice point is identical. 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en-GB" sz="2400" dirty="0"/>
              <a:t>Then choose the lattice vector joining O to any point on the line, say point T. This vector can be written as;</a:t>
            </a:r>
          </a:p>
          <a:p>
            <a:pPr algn="ctr"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en-GB" sz="2400" b="1" dirty="0"/>
              <a:t>R = n</a:t>
            </a:r>
            <a:r>
              <a:rPr lang="en-GB" sz="2400" b="1" baseline="-25000" dirty="0"/>
              <a:t>1</a:t>
            </a:r>
            <a:r>
              <a:rPr lang="en-GB" sz="2400" b="1" dirty="0"/>
              <a:t> a</a:t>
            </a:r>
            <a:r>
              <a:rPr lang="en-GB" sz="2400" b="1" baseline="-25000" dirty="0"/>
              <a:t>1</a:t>
            </a:r>
            <a:r>
              <a:rPr lang="en-GB" sz="2400" b="1" dirty="0"/>
              <a:t> + n</a:t>
            </a:r>
            <a:r>
              <a:rPr lang="en-GB" sz="2400" b="1" baseline="-25000" dirty="0"/>
              <a:t>2</a:t>
            </a:r>
            <a:r>
              <a:rPr lang="en-GB" sz="2400" b="1" dirty="0"/>
              <a:t> a</a:t>
            </a:r>
            <a:r>
              <a:rPr lang="en-GB" sz="2400" b="1" baseline="-25000" dirty="0"/>
              <a:t>2</a:t>
            </a:r>
            <a:r>
              <a:rPr lang="en-GB" sz="2400" b="1" dirty="0"/>
              <a:t> + n</a:t>
            </a:r>
            <a:r>
              <a:rPr lang="en-GB" sz="2400" b="1" baseline="-25000" dirty="0"/>
              <a:t>3 </a:t>
            </a:r>
            <a:r>
              <a:rPr lang="en-GB" sz="2400" b="1" dirty="0"/>
              <a:t>a</a:t>
            </a:r>
            <a:r>
              <a:rPr lang="en-GB" sz="2400" b="1" baseline="-25000" dirty="0"/>
              <a:t>3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en-GB" sz="2400" b="1" dirty="0"/>
              <a:t>a</a:t>
            </a:r>
            <a:r>
              <a:rPr lang="en-GB" sz="2400" b="1" baseline="-25000" dirty="0"/>
              <a:t>1</a:t>
            </a:r>
            <a:r>
              <a:rPr lang="en-GB" sz="2400" b="1" dirty="0"/>
              <a:t>, a</a:t>
            </a:r>
            <a:r>
              <a:rPr lang="en-GB" sz="2400" b="1" baseline="-25000" dirty="0"/>
              <a:t>2</a:t>
            </a:r>
            <a:r>
              <a:rPr lang="en-GB" sz="2400" b="1" dirty="0"/>
              <a:t>, a</a:t>
            </a:r>
            <a:r>
              <a:rPr lang="en-GB" sz="2400" b="1" baseline="-25000" dirty="0"/>
              <a:t>3</a:t>
            </a:r>
            <a:r>
              <a:rPr lang="en-GB" sz="2400" b="1" dirty="0"/>
              <a:t> often written as a, b, c or even x, y, z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en-GB" sz="2400" dirty="0"/>
              <a:t>To distinguish a lattice </a:t>
            </a:r>
            <a:r>
              <a:rPr lang="en-GB" sz="2400" u="sng" dirty="0"/>
              <a:t>direction</a:t>
            </a:r>
            <a:r>
              <a:rPr lang="en-GB" sz="2400" dirty="0"/>
              <a:t> from a lattice </a:t>
            </a:r>
            <a:r>
              <a:rPr lang="en-GB" sz="2400" u="sng" dirty="0"/>
              <a:t>point</a:t>
            </a:r>
            <a:r>
              <a:rPr lang="en-GB" sz="2400" dirty="0"/>
              <a:t> (</a:t>
            </a:r>
            <a:r>
              <a:rPr lang="en-GB" sz="2400" dirty="0" err="1"/>
              <a:t>x,y,z</a:t>
            </a:r>
            <a:r>
              <a:rPr lang="en-GB" sz="2400" dirty="0"/>
              <a:t>), the triplet is enclosed in square brackets and </a:t>
            </a:r>
            <a:r>
              <a:rPr lang="en-GB" sz="2400" dirty="0">
                <a:solidFill>
                  <a:srgbClr val="FF0000"/>
                </a:solidFill>
              </a:rPr>
              <a:t>use no comas</a:t>
            </a:r>
            <a:r>
              <a:rPr lang="en-GB" sz="2400" dirty="0"/>
              <a:t>. Example: </a:t>
            </a:r>
            <a:r>
              <a:rPr lang="en-GB" sz="2400" dirty="0">
                <a:sym typeface="Arial Alternative" pitchFamily="49" charset="2"/>
              </a:rPr>
              <a:t>[n</a:t>
            </a:r>
            <a:r>
              <a:rPr lang="en-GB" sz="2400" baseline="-25000" dirty="0">
                <a:sym typeface="Arial Alternative" pitchFamily="49" charset="2"/>
              </a:rPr>
              <a:t>1</a:t>
            </a:r>
            <a:r>
              <a:rPr lang="en-GB" sz="2400" dirty="0">
                <a:sym typeface="Arial Alternative" pitchFamily="49" charset="2"/>
              </a:rPr>
              <a:t>n</a:t>
            </a:r>
            <a:r>
              <a:rPr lang="en-GB" sz="2400" baseline="-25000" dirty="0">
                <a:sym typeface="Arial Alternative" pitchFamily="49" charset="2"/>
              </a:rPr>
              <a:t>2</a:t>
            </a:r>
            <a:r>
              <a:rPr lang="en-GB" sz="2400" dirty="0">
                <a:sym typeface="Arial Alternative" pitchFamily="49" charset="2"/>
              </a:rPr>
              <a:t>n</a:t>
            </a:r>
            <a:r>
              <a:rPr lang="en-GB" sz="2400" baseline="-25000" dirty="0">
                <a:sym typeface="Arial Alternative" pitchFamily="49" charset="2"/>
              </a:rPr>
              <a:t>3</a:t>
            </a:r>
            <a:r>
              <a:rPr lang="en-GB" sz="2400" dirty="0">
                <a:sym typeface="Arial Alternative" pitchFamily="49" charset="2"/>
              </a:rPr>
              <a:t>]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en-GB" sz="2400" dirty="0">
                <a:latin typeface="Times New Roman" pitchFamily="18" charset="0"/>
                <a:sym typeface="Arial Alternative" pitchFamily="49" charset="2"/>
              </a:rPr>
              <a:t>[</a:t>
            </a:r>
            <a:r>
              <a:rPr lang="en-GB" sz="2400" dirty="0">
                <a:sym typeface="Arial Alternative" pitchFamily="49" charset="2"/>
              </a:rPr>
              <a:t>n</a:t>
            </a:r>
            <a:r>
              <a:rPr lang="en-GB" sz="2400" baseline="-25000" dirty="0">
                <a:sym typeface="Arial Alternative" pitchFamily="49" charset="2"/>
              </a:rPr>
              <a:t>1</a:t>
            </a:r>
            <a:r>
              <a:rPr lang="en-GB" sz="2400" dirty="0">
                <a:sym typeface="Arial Alternative" pitchFamily="49" charset="2"/>
              </a:rPr>
              <a:t>n</a:t>
            </a:r>
            <a:r>
              <a:rPr lang="en-GB" sz="2400" baseline="-25000" dirty="0">
                <a:sym typeface="Arial Alternative" pitchFamily="49" charset="2"/>
              </a:rPr>
              <a:t>2</a:t>
            </a:r>
            <a:r>
              <a:rPr lang="en-GB" sz="2400" dirty="0">
                <a:sym typeface="Arial Alternative" pitchFamily="49" charset="2"/>
              </a:rPr>
              <a:t>n</a:t>
            </a:r>
            <a:r>
              <a:rPr lang="en-GB" sz="2400" baseline="-25000" dirty="0">
                <a:sym typeface="Arial Alternative" pitchFamily="49" charset="2"/>
              </a:rPr>
              <a:t>3</a:t>
            </a:r>
            <a:r>
              <a:rPr lang="en-GB" sz="2400" dirty="0">
                <a:sym typeface="Arial Alternative" pitchFamily="49" charset="2"/>
              </a:rPr>
              <a:t>] is the </a:t>
            </a:r>
            <a:r>
              <a:rPr lang="en-GB" sz="2400" b="1" u="sng" dirty="0">
                <a:solidFill>
                  <a:srgbClr val="FF0000"/>
                </a:solidFill>
                <a:sym typeface="Arial Alternative" pitchFamily="49" charset="2"/>
              </a:rPr>
              <a:t>smallest integer</a:t>
            </a:r>
            <a:r>
              <a:rPr lang="en-GB" sz="2400" b="1" dirty="0">
                <a:solidFill>
                  <a:srgbClr val="FF0000"/>
                </a:solidFill>
                <a:sym typeface="Arial Alternative" pitchFamily="49" charset="2"/>
              </a:rPr>
              <a:t> </a:t>
            </a:r>
            <a:r>
              <a:rPr lang="en-GB" sz="2400" dirty="0">
                <a:sym typeface="Arial Alternative" pitchFamily="49" charset="2"/>
              </a:rPr>
              <a:t>of the </a:t>
            </a:r>
            <a:r>
              <a:rPr lang="en-GB" sz="2400" i="1" u="sng" dirty="0">
                <a:sym typeface="Arial Alternative" pitchFamily="49" charset="2"/>
              </a:rPr>
              <a:t>same relative ratios</a:t>
            </a:r>
            <a:r>
              <a:rPr lang="en-GB" sz="2400" dirty="0">
                <a:sym typeface="Arial Alternative" pitchFamily="49" charset="2"/>
              </a:rPr>
              <a:t>. Example: [222] would not be used instead of [111].</a:t>
            </a:r>
          </a:p>
          <a:p>
            <a:pPr algn="just">
              <a:lnSpc>
                <a:spcPct val="120000"/>
              </a:lnSpc>
              <a:defRPr/>
            </a:pPr>
            <a:r>
              <a:rPr lang="en-GB" sz="2400" dirty="0">
                <a:sym typeface="Arial Alternative" pitchFamily="49" charset="2"/>
              </a:rPr>
              <a:t>Negative directions can be written as </a:t>
            </a:r>
            <a:endParaRPr lang="tr-TR" sz="2400" dirty="0">
              <a:sym typeface="Arial Alternative" pitchFamily="49" charset="2"/>
            </a:endParaRPr>
          </a:p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endParaRPr lang="en-GB" sz="2400" dirty="0">
              <a:sym typeface="Arial Alternative" pitchFamily="49" charset="2"/>
            </a:endParaRPr>
          </a:p>
        </p:txBody>
      </p:sp>
      <p:graphicFrame>
        <p:nvGraphicFramePr>
          <p:cNvPr id="225281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360440"/>
              </p:ext>
            </p:extLst>
          </p:nvPr>
        </p:nvGraphicFramePr>
        <p:xfrm>
          <a:off x="4876800" y="6324600"/>
          <a:ext cx="1154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5085" imgH="228501" progId="">
                  <p:embed/>
                </p:oleObj>
              </mc:Choice>
              <mc:Fallback>
                <p:oleObj name="Equation" r:id="rId4" imgW="495085" imgH="2285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6324600"/>
                        <a:ext cx="11541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189150" y="5934670"/>
            <a:ext cx="1797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Also sometimes [-1-1-1] (nonideal)</a:t>
            </a:r>
          </a:p>
        </p:txBody>
      </p:sp>
      <p:sp>
        <p:nvSpPr>
          <p:cNvPr id="3" name="Rectangle 2"/>
          <p:cNvSpPr/>
          <p:nvPr/>
        </p:nvSpPr>
        <p:spPr>
          <a:xfrm>
            <a:off x="7323201" y="2063727"/>
            <a:ext cx="166391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GB" dirty="0">
                <a:sym typeface="Arial Alternative" pitchFamily="49" charset="2"/>
              </a:rPr>
              <a:t>Point T = (1,1,1)</a:t>
            </a:r>
          </a:p>
        </p:txBody>
      </p:sp>
    </p:spTree>
    <p:extLst>
      <p:ext uri="{BB962C8B-B14F-4D97-AF65-F5344CB8AC3E}">
        <p14:creationId xmlns:p14="http://schemas.microsoft.com/office/powerpoint/2010/main" val="13256526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82951" grpId="0" uiExpand="1" build="p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smi02334_0312"/>
          <p:cNvPicPr>
            <a:picLocks noChangeAspect="1" noChangeArrowheads="1"/>
          </p:cNvPicPr>
          <p:nvPr/>
        </p:nvPicPr>
        <p:blipFill>
          <a:blip r:embed="rId3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19" r="-2348" b="56842"/>
          <a:stretch>
            <a:fillRect/>
          </a:stretch>
        </p:blipFill>
        <p:spPr bwMode="auto">
          <a:xfrm>
            <a:off x="5867400" y="3502025"/>
            <a:ext cx="2449513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Picture 4"/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45" b="7292"/>
          <a:stretch>
            <a:fillRect/>
          </a:stretch>
        </p:blipFill>
        <p:spPr bwMode="auto">
          <a:xfrm>
            <a:off x="685800" y="3581400"/>
            <a:ext cx="300990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6" name="Text Box 7"/>
          <p:cNvSpPr txBox="1">
            <a:spLocks noChangeArrowheads="1"/>
          </p:cNvSpPr>
          <p:nvPr/>
        </p:nvSpPr>
        <p:spPr bwMode="auto">
          <a:xfrm>
            <a:off x="4840288" y="31242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1800">
                <a:latin typeface="Arial" panose="020B0604020202020204" pitchFamily="34" charset="0"/>
              </a:rPr>
              <a:t>X = -1  , Y = -1 , Z = 0        </a:t>
            </a:r>
            <a:r>
              <a:rPr lang="tr-TR" sz="1800">
                <a:latin typeface="Arial" panose="020B0604020202020204" pitchFamily="34" charset="0"/>
                <a:sym typeface="Arial Alternative"/>
              </a:rPr>
              <a:t>[110]</a:t>
            </a:r>
          </a:p>
        </p:txBody>
      </p:sp>
      <p:pic>
        <p:nvPicPr>
          <p:cNvPr id="4710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9425" y="533400"/>
            <a:ext cx="3406775" cy="2573338"/>
          </a:xfrm>
        </p:spPr>
      </p:pic>
      <p:pic>
        <p:nvPicPr>
          <p:cNvPr id="4711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55" b="4880"/>
          <a:stretch>
            <a:fillRect/>
          </a:stretch>
        </p:blipFill>
        <p:spPr>
          <a:xfrm>
            <a:off x="5562600" y="609600"/>
            <a:ext cx="2549525" cy="2590800"/>
          </a:xfrm>
        </p:spPr>
      </p:pic>
      <p:sp>
        <p:nvSpPr>
          <p:cNvPr id="85000" name="Text Box 5"/>
          <p:cNvSpPr txBox="1">
            <a:spLocks noChangeArrowheads="1"/>
          </p:cNvSpPr>
          <p:nvPr/>
        </p:nvSpPr>
        <p:spPr bwMode="auto">
          <a:xfrm>
            <a:off x="465138" y="3144838"/>
            <a:ext cx="3657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1800">
                <a:latin typeface="Arial" panose="020B0604020202020204" pitchFamily="34" charset="0"/>
              </a:rPr>
              <a:t>X = 1 , Y = 0 , Z = 0             </a:t>
            </a:r>
            <a:r>
              <a:rPr lang="tr-TR" sz="1800">
                <a:latin typeface="Arial" panose="020B0604020202020204" pitchFamily="34" charset="0"/>
                <a:sym typeface="Arial Alternative"/>
              </a:rPr>
              <a:t>[1 0 0]</a:t>
            </a:r>
          </a:p>
        </p:txBody>
      </p:sp>
      <p:sp>
        <p:nvSpPr>
          <p:cNvPr id="85001" name="AutoShape 6"/>
          <p:cNvSpPr>
            <a:spLocks noChangeArrowheads="1"/>
          </p:cNvSpPr>
          <p:nvPr/>
        </p:nvSpPr>
        <p:spPr bwMode="auto">
          <a:xfrm>
            <a:off x="2700338" y="3268663"/>
            <a:ext cx="431800" cy="142875"/>
          </a:xfrm>
          <a:prstGeom prst="rightArrow">
            <a:avLst>
              <a:gd name="adj1" fmla="val 50000"/>
              <a:gd name="adj2" fmla="val 75556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85002" name="AutoShape 8"/>
          <p:cNvSpPr>
            <a:spLocks noChangeArrowheads="1"/>
          </p:cNvSpPr>
          <p:nvPr/>
        </p:nvSpPr>
        <p:spPr bwMode="auto">
          <a:xfrm>
            <a:off x="7237413" y="3270250"/>
            <a:ext cx="287337" cy="142875"/>
          </a:xfrm>
          <a:prstGeom prst="rightArrow">
            <a:avLst>
              <a:gd name="adj1" fmla="val 50000"/>
              <a:gd name="adj2" fmla="val 50278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85003" name="Line 9"/>
          <p:cNvSpPr>
            <a:spLocks noChangeShapeType="1"/>
          </p:cNvSpPr>
          <p:nvPr/>
        </p:nvSpPr>
        <p:spPr bwMode="auto">
          <a:xfrm flipV="1">
            <a:off x="7706143" y="3195638"/>
            <a:ext cx="21945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7943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GB" sz="3600" dirty="0">
                <a:latin typeface="Verdana" pitchFamily="34" charset="0"/>
              </a:rPr>
              <a:t>Group: Determine the crystal directions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54113" y="6216650"/>
            <a:ext cx="2235200" cy="641350"/>
            <a:chOff x="463" y="3579"/>
            <a:chExt cx="1408" cy="404"/>
          </a:xfrm>
        </p:grpSpPr>
        <p:sp>
          <p:nvSpPr>
            <p:cNvPr id="47125" name="Text Box 7"/>
            <p:cNvSpPr txBox="1">
              <a:spLocks noChangeArrowheads="1"/>
            </p:cNvSpPr>
            <p:nvPr/>
          </p:nvSpPr>
          <p:spPr bwMode="auto">
            <a:xfrm>
              <a:off x="463" y="3579"/>
              <a:ext cx="14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sz="1800">
                  <a:latin typeface="Arial" panose="020B0604020202020204" pitchFamily="34" charset="0"/>
                </a:rPr>
                <a:t>X = 1 , Y = ½ , Z = 0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sz="1800">
                  <a:latin typeface="Arial" panose="020B0604020202020204" pitchFamily="34" charset="0"/>
                  <a:sym typeface="Arial Alternative"/>
                </a:rPr>
                <a:t>[1 ½ 0]          [2 1 0]</a:t>
              </a:r>
            </a:p>
          </p:txBody>
        </p:sp>
        <p:sp>
          <p:nvSpPr>
            <p:cNvPr id="47126" name="AutoShape 8"/>
            <p:cNvSpPr>
              <a:spLocks noChangeArrowheads="1"/>
            </p:cNvSpPr>
            <p:nvPr/>
          </p:nvSpPr>
          <p:spPr bwMode="auto">
            <a:xfrm>
              <a:off x="1111" y="3838"/>
              <a:ext cx="181" cy="90"/>
            </a:xfrm>
            <a:prstGeom prst="rightArrow">
              <a:avLst>
                <a:gd name="adj1" fmla="val 50000"/>
                <a:gd name="adj2" fmla="val 50278"/>
              </a:avLst>
            </a:pr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867400" y="6151563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1800">
                <a:latin typeface="Arial" panose="020B0604020202020204" pitchFamily="34" charset="0"/>
              </a:rPr>
              <a:t>X = ½  , Y = ½ , Z = 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1800">
                <a:latin typeface="Arial" panose="020B0604020202020204" pitchFamily="34" charset="0"/>
                <a:sym typeface="Arial Alternative"/>
              </a:rPr>
              <a:t>[½ ½ 1]           [1 1 2]</a:t>
            </a:r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6948488" y="6562725"/>
            <a:ext cx="287337" cy="142875"/>
          </a:xfrm>
          <a:prstGeom prst="rightArrow">
            <a:avLst>
              <a:gd name="adj1" fmla="val 50000"/>
              <a:gd name="adj2" fmla="val 50278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21" name="Rectangle 20"/>
          <p:cNvSpPr/>
          <p:nvPr/>
        </p:nvSpPr>
        <p:spPr>
          <a:xfrm>
            <a:off x="762000" y="21336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62600" y="16002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67600" y="36576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62000" y="4343399"/>
            <a:ext cx="609600" cy="4032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990600" y="4495800"/>
            <a:ext cx="357188" cy="1825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panose="020B0604020202020204" pitchFamily="34" charset="0"/>
              </a:rPr>
              <a:t>[</a:t>
            </a:r>
            <a:r>
              <a:rPr lang="tr-TR" sz="1800" dirty="0">
                <a:latin typeface="Arial" panose="020B0604020202020204" pitchFamily="34" charset="0"/>
              </a:rPr>
              <a:t>210</a:t>
            </a:r>
            <a:r>
              <a:rPr lang="en-US" sz="1800" dirty="0">
                <a:latin typeface="Arial" panose="020B0604020202020204" pitchFamily="34" charset="0"/>
              </a:rPr>
              <a:t>]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255963" y="17526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82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5000" grpId="0"/>
      <p:bldP spid="85001" grpId="0" animBg="1"/>
      <p:bldP spid="85002" grpId="0" animBg="1"/>
      <p:bldP spid="85003" grpId="0" animBg="1"/>
      <p:bldP spid="19" grpId="0"/>
      <p:bldP spid="20" grpId="0" animBg="1"/>
      <p:bldP spid="21" grpId="0" animBg="1"/>
      <p:bldP spid="22" grpId="0" animBg="1"/>
      <p:bldP spid="23" grpId="0" animBg="1"/>
      <p:bldP spid="15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" dirty="0">
                <a:latin typeface="Verdana" pitchFamily="34" charset="0"/>
              </a:rPr>
              <a:t>Group: Determine the Crystal Direction</a:t>
            </a:r>
          </a:p>
        </p:txBody>
      </p:sp>
      <p:sp>
        <p:nvSpPr>
          <p:cNvPr id="86022" name="Text Box 4"/>
          <p:cNvSpPr txBox="1">
            <a:spLocks noChangeArrowheads="1"/>
          </p:cNvSpPr>
          <p:nvPr/>
        </p:nvSpPr>
        <p:spPr bwMode="auto">
          <a:xfrm>
            <a:off x="5516563" y="5476875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1800">
                <a:latin typeface="Arial" panose="020B0604020202020204" pitchFamily="34" charset="0"/>
              </a:rPr>
              <a:t>X =-1   , Y = 1  , Z = -1/6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1800">
                <a:latin typeface="Arial" panose="020B0604020202020204" pitchFamily="34" charset="0"/>
                <a:sym typeface="Arial Alternative"/>
              </a:rPr>
              <a:t>[-1 1 -1/6]              [6 6 1]</a:t>
            </a:r>
          </a:p>
        </p:txBody>
      </p:sp>
      <p:sp>
        <p:nvSpPr>
          <p:cNvPr id="86023" name="AutoShape 5"/>
          <p:cNvSpPr>
            <a:spLocks noChangeArrowheads="1"/>
          </p:cNvSpPr>
          <p:nvPr/>
        </p:nvSpPr>
        <p:spPr bwMode="auto">
          <a:xfrm>
            <a:off x="6948488" y="5903913"/>
            <a:ext cx="287337" cy="142875"/>
          </a:xfrm>
          <a:prstGeom prst="rightArrow">
            <a:avLst>
              <a:gd name="adj1" fmla="val 50000"/>
              <a:gd name="adj2" fmla="val 50278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86024" name="Line 6"/>
          <p:cNvSpPr>
            <a:spLocks noChangeShapeType="1"/>
          </p:cNvSpPr>
          <p:nvPr/>
        </p:nvSpPr>
        <p:spPr bwMode="auto">
          <a:xfrm flipV="1">
            <a:off x="7532688" y="5829300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5" name="Line 7"/>
          <p:cNvSpPr>
            <a:spLocks noChangeShapeType="1"/>
          </p:cNvSpPr>
          <p:nvPr/>
        </p:nvSpPr>
        <p:spPr bwMode="auto">
          <a:xfrm flipV="1">
            <a:off x="7885113" y="5829300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6" name="Text Box 8"/>
          <p:cNvSpPr txBox="1">
            <a:spLocks noChangeArrowheads="1"/>
          </p:cNvSpPr>
          <p:nvPr/>
        </p:nvSpPr>
        <p:spPr bwMode="auto">
          <a:xfrm>
            <a:off x="468313" y="5805488"/>
            <a:ext cx="46077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1800" dirty="0">
                <a:latin typeface="Arial" panose="020B0604020202020204" pitchFamily="34" charset="0"/>
              </a:rPr>
              <a:t>We can move vector</a:t>
            </a:r>
            <a:r>
              <a:rPr lang="en-US" sz="1800" dirty="0">
                <a:latin typeface="Arial" panose="020B0604020202020204" pitchFamily="34" charset="0"/>
              </a:rPr>
              <a:t>s</a:t>
            </a:r>
            <a:r>
              <a:rPr lang="tr-TR" sz="1800" dirty="0">
                <a:latin typeface="Arial" panose="020B0604020202020204" pitchFamily="34" charset="0"/>
              </a:rPr>
              <a:t> to the origin</a:t>
            </a:r>
            <a:r>
              <a:rPr lang="en-US" sz="1800" dirty="0">
                <a:latin typeface="Arial" panose="020B0604020202020204" pitchFamily="34" charset="0"/>
              </a:rPr>
              <a:t> as long as don’t change direction or magnitude.</a:t>
            </a:r>
          </a:p>
        </p:txBody>
      </p:sp>
      <p:pic>
        <p:nvPicPr>
          <p:cNvPr id="4916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34861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3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431482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2" name="Text Box 8"/>
          <p:cNvSpPr txBox="1">
            <a:spLocks noChangeArrowheads="1"/>
          </p:cNvSpPr>
          <p:nvPr/>
        </p:nvSpPr>
        <p:spPr bwMode="auto">
          <a:xfrm>
            <a:off x="228600" y="5181600"/>
            <a:ext cx="3946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panose="020B0604020202020204" pitchFamily="34" charset="0"/>
              </a:rPr>
              <a:t>Now let’s do one that’s a little harder.</a:t>
            </a:r>
          </a:p>
        </p:txBody>
      </p:sp>
    </p:spTree>
    <p:extLst>
      <p:ext uri="{BB962C8B-B14F-4D97-AF65-F5344CB8AC3E}">
        <p14:creationId xmlns:p14="http://schemas.microsoft.com/office/powerpoint/2010/main" val="15724983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/>
      <p:bldP spid="86023" grpId="0" animBg="1"/>
      <p:bldP spid="86024" grpId="0" animBg="1"/>
      <p:bldP spid="86025" grpId="0" animBg="1"/>
      <p:bldP spid="860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title"/>
          </p:nvPr>
        </p:nvSpPr>
        <p:spPr>
          <a:xfrm>
            <a:off x="493713" y="176213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latin typeface="Verdana" panose="020B0604030504040204" pitchFamily="34" charset="0"/>
              </a:rPr>
              <a:t>Crystal Planes</a:t>
            </a:r>
            <a:endParaRPr lang="en-GB" dirty="0"/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1533525"/>
            <a:ext cx="8280400" cy="1738313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GB" sz="2800" dirty="0"/>
              <a:t>Within a crystal lattice it is possible to identify sets of equally spaced parallel planes, called </a:t>
            </a:r>
            <a:r>
              <a:rPr lang="en-GB" sz="2800" dirty="0">
                <a:solidFill>
                  <a:schemeClr val="accent1"/>
                </a:solidFill>
              </a:rPr>
              <a:t>lattice planes</a:t>
            </a:r>
            <a:r>
              <a:rPr lang="en-GB" sz="2800" dirty="0"/>
              <a:t>.</a:t>
            </a:r>
          </a:p>
          <a:p>
            <a:pPr algn="just" eaLnBrk="1" hangingPunct="1"/>
            <a:endParaRPr lang="en-GB" sz="2800" dirty="0"/>
          </a:p>
          <a:p>
            <a:pPr algn="just" eaLnBrk="1" hangingPunct="1"/>
            <a:r>
              <a:rPr lang="en-GB" sz="2800" dirty="0"/>
              <a:t>The density of </a:t>
            </a:r>
            <a:r>
              <a:rPr lang="en-GB" sz="2800" dirty="0">
                <a:solidFill>
                  <a:schemeClr val="hlink"/>
                </a:solidFill>
              </a:rPr>
              <a:t>lattice points on each plane of a given set is the same (due to translational symmetry)</a:t>
            </a:r>
            <a:r>
              <a:rPr lang="en-GB" sz="2800" b="1" dirty="0"/>
              <a:t>.</a:t>
            </a:r>
          </a:p>
        </p:txBody>
      </p:sp>
      <p:grpSp>
        <p:nvGrpSpPr>
          <p:cNvPr id="50180" name="Group 7"/>
          <p:cNvGrpSpPr>
            <a:grpSpLocks/>
          </p:cNvGrpSpPr>
          <p:nvPr/>
        </p:nvGrpSpPr>
        <p:grpSpPr bwMode="auto">
          <a:xfrm>
            <a:off x="2195513" y="4338638"/>
            <a:ext cx="1657350" cy="2376487"/>
            <a:chOff x="1473" y="2387"/>
            <a:chExt cx="1044" cy="1497"/>
          </a:xfrm>
        </p:grpSpPr>
        <p:sp>
          <p:nvSpPr>
            <p:cNvPr id="50201" name="Line 8"/>
            <p:cNvSpPr>
              <a:spLocks noChangeShapeType="1"/>
            </p:cNvSpPr>
            <p:nvPr/>
          </p:nvSpPr>
          <p:spPr bwMode="auto">
            <a:xfrm>
              <a:off x="1509" y="2387"/>
              <a:ext cx="0" cy="1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2" name="AutoShape 9"/>
            <p:cNvSpPr>
              <a:spLocks noChangeArrowheads="1"/>
            </p:cNvSpPr>
            <p:nvPr/>
          </p:nvSpPr>
          <p:spPr bwMode="auto">
            <a:xfrm>
              <a:off x="1473" y="2569"/>
              <a:ext cx="69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0203" name="AutoShape 10"/>
            <p:cNvSpPr>
              <a:spLocks noChangeArrowheads="1"/>
            </p:cNvSpPr>
            <p:nvPr/>
          </p:nvSpPr>
          <p:spPr bwMode="auto">
            <a:xfrm>
              <a:off x="1475" y="2977"/>
              <a:ext cx="69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0204" name="AutoShape 11"/>
            <p:cNvSpPr>
              <a:spLocks noChangeArrowheads="1"/>
            </p:cNvSpPr>
            <p:nvPr/>
          </p:nvSpPr>
          <p:spPr bwMode="auto">
            <a:xfrm>
              <a:off x="1473" y="3431"/>
              <a:ext cx="69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grpSp>
          <p:nvGrpSpPr>
            <p:cNvPr id="50205" name="Group 12"/>
            <p:cNvGrpSpPr>
              <a:grpSpLocks/>
            </p:cNvGrpSpPr>
            <p:nvPr/>
          </p:nvGrpSpPr>
          <p:grpSpPr bwMode="auto">
            <a:xfrm>
              <a:off x="1961" y="2523"/>
              <a:ext cx="70" cy="1225"/>
              <a:chOff x="657" y="2296"/>
              <a:chExt cx="46" cy="1225"/>
            </a:xfrm>
          </p:grpSpPr>
          <p:sp>
            <p:nvSpPr>
              <p:cNvPr id="50215" name="Line 13"/>
              <p:cNvSpPr>
                <a:spLocks noChangeShapeType="1"/>
              </p:cNvSpPr>
              <p:nvPr/>
            </p:nvSpPr>
            <p:spPr bwMode="auto">
              <a:xfrm>
                <a:off x="680" y="2296"/>
                <a:ext cx="0" cy="1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6" name="AutoShape 14"/>
              <p:cNvSpPr>
                <a:spLocks noChangeArrowheads="1"/>
              </p:cNvSpPr>
              <p:nvPr/>
            </p:nvSpPr>
            <p:spPr bwMode="auto">
              <a:xfrm>
                <a:off x="657" y="2478"/>
                <a:ext cx="45" cy="45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50217" name="AutoShape 15"/>
              <p:cNvSpPr>
                <a:spLocks noChangeArrowheads="1"/>
              </p:cNvSpPr>
              <p:nvPr/>
            </p:nvSpPr>
            <p:spPr bwMode="auto">
              <a:xfrm>
                <a:off x="658" y="2886"/>
                <a:ext cx="45" cy="45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50218" name="AutoShape 16"/>
              <p:cNvSpPr>
                <a:spLocks noChangeArrowheads="1"/>
              </p:cNvSpPr>
              <p:nvPr/>
            </p:nvSpPr>
            <p:spPr bwMode="auto">
              <a:xfrm>
                <a:off x="657" y="3340"/>
                <a:ext cx="45" cy="45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</p:grpSp>
        <p:grpSp>
          <p:nvGrpSpPr>
            <p:cNvPr id="50206" name="Group 17"/>
            <p:cNvGrpSpPr>
              <a:grpSpLocks/>
            </p:cNvGrpSpPr>
            <p:nvPr/>
          </p:nvGrpSpPr>
          <p:grpSpPr bwMode="auto">
            <a:xfrm>
              <a:off x="2446" y="2659"/>
              <a:ext cx="71" cy="1225"/>
              <a:chOff x="657" y="2296"/>
              <a:chExt cx="46" cy="1225"/>
            </a:xfrm>
          </p:grpSpPr>
          <p:sp>
            <p:nvSpPr>
              <p:cNvPr id="50211" name="Line 18"/>
              <p:cNvSpPr>
                <a:spLocks noChangeShapeType="1"/>
              </p:cNvSpPr>
              <p:nvPr/>
            </p:nvSpPr>
            <p:spPr bwMode="auto">
              <a:xfrm>
                <a:off x="680" y="2296"/>
                <a:ext cx="0" cy="1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2" name="AutoShape 19"/>
              <p:cNvSpPr>
                <a:spLocks noChangeArrowheads="1"/>
              </p:cNvSpPr>
              <p:nvPr/>
            </p:nvSpPr>
            <p:spPr bwMode="auto">
              <a:xfrm>
                <a:off x="657" y="2478"/>
                <a:ext cx="45" cy="45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50213" name="AutoShape 20"/>
              <p:cNvSpPr>
                <a:spLocks noChangeArrowheads="1"/>
              </p:cNvSpPr>
              <p:nvPr/>
            </p:nvSpPr>
            <p:spPr bwMode="auto">
              <a:xfrm>
                <a:off x="658" y="2886"/>
                <a:ext cx="45" cy="45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50214" name="AutoShape 21"/>
              <p:cNvSpPr>
                <a:spLocks noChangeArrowheads="1"/>
              </p:cNvSpPr>
              <p:nvPr/>
            </p:nvSpPr>
            <p:spPr bwMode="auto">
              <a:xfrm>
                <a:off x="657" y="3340"/>
                <a:ext cx="45" cy="45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</p:grpSp>
        <p:sp>
          <p:nvSpPr>
            <p:cNvPr id="50207" name="Line 22"/>
            <p:cNvSpPr>
              <a:spLocks noChangeShapeType="1"/>
            </p:cNvSpPr>
            <p:nvPr/>
          </p:nvSpPr>
          <p:spPr bwMode="auto">
            <a:xfrm flipV="1">
              <a:off x="1994" y="2750"/>
              <a:ext cx="0" cy="36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8" name="Line 23"/>
            <p:cNvSpPr>
              <a:spLocks noChangeShapeType="1"/>
            </p:cNvSpPr>
            <p:nvPr/>
          </p:nvSpPr>
          <p:spPr bwMode="auto">
            <a:xfrm>
              <a:off x="2029" y="3158"/>
              <a:ext cx="488" cy="9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9" name="Text Box 24"/>
            <p:cNvSpPr txBox="1">
              <a:spLocks noChangeArrowheads="1"/>
            </p:cNvSpPr>
            <p:nvPr/>
          </p:nvSpPr>
          <p:spPr bwMode="auto">
            <a:xfrm>
              <a:off x="1732" y="289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sz="1800">
                  <a:latin typeface="Arial" panose="020B0604020202020204" pitchFamily="34" charset="0"/>
                </a:rPr>
                <a:t>b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50210" name="Text Box 25"/>
            <p:cNvSpPr txBox="1">
              <a:spLocks noChangeArrowheads="1"/>
            </p:cNvSpPr>
            <p:nvPr/>
          </p:nvSpPr>
          <p:spPr bwMode="auto">
            <a:xfrm>
              <a:off x="2080" y="317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sz="1800">
                  <a:latin typeface="Arial" panose="020B0604020202020204" pitchFamily="34" charset="0"/>
                </a:rPr>
                <a:t>a</a:t>
              </a:r>
              <a:endParaRPr 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0181" name="Group 26"/>
          <p:cNvGrpSpPr>
            <a:grpSpLocks/>
          </p:cNvGrpSpPr>
          <p:nvPr/>
        </p:nvGrpSpPr>
        <p:grpSpPr bwMode="auto">
          <a:xfrm>
            <a:off x="4716463" y="4338638"/>
            <a:ext cx="3346450" cy="2216150"/>
            <a:chOff x="3153" y="2568"/>
            <a:chExt cx="2108" cy="1396"/>
          </a:xfrm>
        </p:grpSpPr>
        <p:sp>
          <p:nvSpPr>
            <p:cNvPr id="50183" name="AutoShape 27"/>
            <p:cNvSpPr>
              <a:spLocks noChangeArrowheads="1"/>
            </p:cNvSpPr>
            <p:nvPr/>
          </p:nvSpPr>
          <p:spPr bwMode="auto">
            <a:xfrm>
              <a:off x="3377" y="2750"/>
              <a:ext cx="69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0184" name="AutoShape 28"/>
            <p:cNvSpPr>
              <a:spLocks noChangeArrowheads="1"/>
            </p:cNvSpPr>
            <p:nvPr/>
          </p:nvSpPr>
          <p:spPr bwMode="auto">
            <a:xfrm>
              <a:off x="3379" y="3158"/>
              <a:ext cx="69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0185" name="AutoShape 29"/>
            <p:cNvSpPr>
              <a:spLocks noChangeArrowheads="1"/>
            </p:cNvSpPr>
            <p:nvPr/>
          </p:nvSpPr>
          <p:spPr bwMode="auto">
            <a:xfrm>
              <a:off x="3377" y="3612"/>
              <a:ext cx="69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0186" name="AutoShape 30"/>
            <p:cNvSpPr>
              <a:spLocks noChangeArrowheads="1"/>
            </p:cNvSpPr>
            <p:nvPr/>
          </p:nvSpPr>
          <p:spPr bwMode="auto">
            <a:xfrm>
              <a:off x="3943" y="2886"/>
              <a:ext cx="69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0187" name="AutoShape 31"/>
            <p:cNvSpPr>
              <a:spLocks noChangeArrowheads="1"/>
            </p:cNvSpPr>
            <p:nvPr/>
          </p:nvSpPr>
          <p:spPr bwMode="auto">
            <a:xfrm>
              <a:off x="3945" y="3294"/>
              <a:ext cx="69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0188" name="AutoShape 32"/>
            <p:cNvSpPr>
              <a:spLocks noChangeArrowheads="1"/>
            </p:cNvSpPr>
            <p:nvPr/>
          </p:nvSpPr>
          <p:spPr bwMode="auto">
            <a:xfrm>
              <a:off x="3943" y="3748"/>
              <a:ext cx="69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0189" name="AutoShape 33"/>
            <p:cNvSpPr>
              <a:spLocks noChangeArrowheads="1"/>
            </p:cNvSpPr>
            <p:nvPr/>
          </p:nvSpPr>
          <p:spPr bwMode="auto">
            <a:xfrm>
              <a:off x="4487" y="2977"/>
              <a:ext cx="69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0190" name="AutoShape 34"/>
            <p:cNvSpPr>
              <a:spLocks noChangeArrowheads="1"/>
            </p:cNvSpPr>
            <p:nvPr/>
          </p:nvSpPr>
          <p:spPr bwMode="auto">
            <a:xfrm>
              <a:off x="4489" y="3385"/>
              <a:ext cx="69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0191" name="AutoShape 35"/>
            <p:cNvSpPr>
              <a:spLocks noChangeArrowheads="1"/>
            </p:cNvSpPr>
            <p:nvPr/>
          </p:nvSpPr>
          <p:spPr bwMode="auto">
            <a:xfrm>
              <a:off x="4487" y="3839"/>
              <a:ext cx="69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0192" name="Line 36"/>
            <p:cNvSpPr>
              <a:spLocks noChangeAspect="1" noChangeShapeType="1"/>
            </p:cNvSpPr>
            <p:nvPr/>
          </p:nvSpPr>
          <p:spPr bwMode="auto">
            <a:xfrm>
              <a:off x="3334" y="2704"/>
              <a:ext cx="1247" cy="1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3" name="Line 38"/>
            <p:cNvSpPr>
              <a:spLocks noChangeAspect="1" noChangeShapeType="1"/>
            </p:cNvSpPr>
            <p:nvPr/>
          </p:nvSpPr>
          <p:spPr bwMode="auto">
            <a:xfrm>
              <a:off x="3651" y="2568"/>
              <a:ext cx="1270" cy="1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4" name="Line 40"/>
            <p:cNvSpPr>
              <a:spLocks noChangeAspect="1" noChangeShapeType="1"/>
            </p:cNvSpPr>
            <p:nvPr/>
          </p:nvSpPr>
          <p:spPr bwMode="auto">
            <a:xfrm>
              <a:off x="4059" y="2568"/>
              <a:ext cx="1202" cy="1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5" name="Line 42"/>
            <p:cNvSpPr>
              <a:spLocks noChangeAspect="1" noChangeShapeType="1"/>
            </p:cNvSpPr>
            <p:nvPr/>
          </p:nvSpPr>
          <p:spPr bwMode="auto">
            <a:xfrm>
              <a:off x="3153" y="2931"/>
              <a:ext cx="1043" cy="10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6" name="Line 44"/>
            <p:cNvSpPr>
              <a:spLocks noChangeAspect="1" noChangeShapeType="1"/>
            </p:cNvSpPr>
            <p:nvPr/>
          </p:nvSpPr>
          <p:spPr bwMode="auto">
            <a:xfrm>
              <a:off x="3198" y="3430"/>
              <a:ext cx="551" cy="5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7" name="Line 45"/>
            <p:cNvSpPr>
              <a:spLocks noChangeShapeType="1"/>
            </p:cNvSpPr>
            <p:nvPr/>
          </p:nvSpPr>
          <p:spPr bwMode="auto">
            <a:xfrm flipV="1">
              <a:off x="3973" y="2918"/>
              <a:ext cx="0" cy="36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8" name="Line 46"/>
            <p:cNvSpPr>
              <a:spLocks noChangeShapeType="1"/>
            </p:cNvSpPr>
            <p:nvPr/>
          </p:nvSpPr>
          <p:spPr bwMode="auto">
            <a:xfrm>
              <a:off x="4008" y="3326"/>
              <a:ext cx="488" cy="9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9" name="Text Box 47"/>
            <p:cNvSpPr txBox="1">
              <a:spLocks noChangeArrowheads="1"/>
            </p:cNvSpPr>
            <p:nvPr/>
          </p:nvSpPr>
          <p:spPr bwMode="auto">
            <a:xfrm>
              <a:off x="3711" y="306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sz="1800">
                  <a:latin typeface="Arial" panose="020B0604020202020204" pitchFamily="34" charset="0"/>
                </a:rPr>
                <a:t>b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50200" name="Text Box 48"/>
            <p:cNvSpPr txBox="1">
              <a:spLocks noChangeArrowheads="1"/>
            </p:cNvSpPr>
            <p:nvPr/>
          </p:nvSpPr>
          <p:spPr bwMode="auto">
            <a:xfrm>
              <a:off x="4059" y="333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sz="1800">
                  <a:latin typeface="Arial" panose="020B0604020202020204" pitchFamily="34" charset="0"/>
                </a:rPr>
                <a:t>a</a:t>
              </a:r>
              <a:endParaRPr 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50182" name="Text Box 49"/>
          <p:cNvSpPr txBox="1">
            <a:spLocks noChangeArrowheads="1"/>
          </p:cNvSpPr>
          <p:nvPr/>
        </p:nvSpPr>
        <p:spPr bwMode="auto">
          <a:xfrm>
            <a:off x="-33743" y="4864100"/>
            <a:ext cx="218521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panose="020B0604020202020204" pitchFamily="34" charset="0"/>
              </a:rPr>
              <a:t>A couple sets of</a:t>
            </a:r>
            <a:endParaRPr lang="tr-TR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1800" dirty="0">
                <a:latin typeface="Arial" panose="020B0604020202020204" pitchFamily="34" charset="0"/>
              </a:rPr>
              <a:t> planes in</a:t>
            </a:r>
            <a:r>
              <a:rPr lang="en-US" sz="1800" dirty="0">
                <a:latin typeface="Arial" panose="020B0604020202020204" pitchFamily="34" charset="0"/>
              </a:rPr>
              <a:t> the same</a:t>
            </a:r>
            <a:endParaRPr lang="tr-TR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1800" dirty="0">
                <a:latin typeface="Arial" panose="020B0604020202020204" pitchFamily="34" charset="0"/>
              </a:rPr>
              <a:t> 2D lattice.</a:t>
            </a:r>
            <a:endParaRPr 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61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" y="533400"/>
            <a:ext cx="8939336" cy="11398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/>
              <a:t>Why are planes in a lattice important?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38263"/>
            <a:ext cx="8651304" cy="521493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/>
              <a:t>(A) Determining crystal structure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* Diffraction methods measure the distance between parallel lattice planes of atoms to determine the lattice parameters (and other stuff)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/>
              <a:t>(B) Plastic deformation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* Plastic deformation in metals occurs by the slip of atoms past each other.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* This slip tends to occur preferentially along specific crystal-dependent planes.</a:t>
            </a:r>
          </a:p>
          <a:p>
            <a:pPr>
              <a:defRPr/>
            </a:pPr>
            <a:endParaRPr lang="en-US" sz="20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/>
              <a:t>(C) Transport Properties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* In certain materials, atomic structure in some planes causes the transport of electrons and/or heat to be particularly rapid in some planes, and relatively slow in other planes.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• Example: Graphite: heat conduction is strong within the </a:t>
            </a:r>
            <a:r>
              <a:rPr lang="en-US" sz="2000" dirty="0" err="1"/>
              <a:t>graphene</a:t>
            </a:r>
            <a:r>
              <a:rPr lang="en-US" sz="2000" dirty="0"/>
              <a:t> sheets.</a:t>
            </a:r>
          </a:p>
        </p:txBody>
      </p:sp>
    </p:spTree>
    <p:extLst>
      <p:ext uri="{BB962C8B-B14F-4D97-AF65-F5344CB8AC3E}">
        <p14:creationId xmlns:p14="http://schemas.microsoft.com/office/powerpoint/2010/main" val="225398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sz="5400" dirty="0">
                <a:latin typeface="Verdana" panose="020B0604030504040204" pitchFamily="34" charset="0"/>
              </a:rPr>
              <a:t>Miller Indices (</a:t>
            </a:r>
            <a:r>
              <a:rPr lang="en-GB" sz="5400" i="1" dirty="0">
                <a:latin typeface="Rage Italic" panose="03070502040507070304" pitchFamily="66" charset="0"/>
              </a:rPr>
              <a:t>h k l </a:t>
            </a:r>
            <a:r>
              <a:rPr lang="en-GB" sz="5400" dirty="0">
                <a:latin typeface="Verdana" panose="020B0604030504040204" pitchFamily="34" charset="0"/>
              </a:rPr>
              <a:t>) for plane notation </a:t>
            </a:r>
            <a:r>
              <a:rPr lang="en-GB" sz="3600" dirty="0">
                <a:solidFill>
                  <a:srgbClr val="FF0000"/>
                </a:solidFill>
                <a:latin typeface="Verdana" panose="020B0604030504040204" pitchFamily="34" charset="0"/>
              </a:rPr>
              <a:t>(no comas)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2224088"/>
            <a:ext cx="9144000" cy="4608512"/>
          </a:xfrm>
        </p:spPr>
        <p:txBody>
          <a:bodyPr>
            <a:normAutofit lnSpcReduction="10000"/>
          </a:bodyPr>
          <a:lstStyle/>
          <a:p>
            <a:pPr marL="533400" indent="-5334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400" dirty="0"/>
              <a:t>	</a:t>
            </a:r>
            <a:r>
              <a:rPr lang="en-GB" sz="2400" dirty="0">
                <a:solidFill>
                  <a:srgbClr val="990099"/>
                </a:solidFill>
              </a:rPr>
              <a:t>Miller Indices represent the orientation of a plane in a crystal</a:t>
            </a:r>
            <a:r>
              <a:rPr lang="en-GB" sz="2400" dirty="0"/>
              <a:t> and are defined as the </a:t>
            </a:r>
            <a:r>
              <a:rPr lang="en-GB" sz="2400" u="sng" dirty="0"/>
              <a:t>reciprocals of the fractional intercepts</a:t>
            </a:r>
            <a:r>
              <a:rPr lang="en-GB" sz="2400" dirty="0"/>
              <a:t> which the </a:t>
            </a:r>
            <a:r>
              <a:rPr lang="en-GB" sz="2400" dirty="0">
                <a:solidFill>
                  <a:srgbClr val="00CC66"/>
                </a:solidFill>
              </a:rPr>
              <a:t>plane makes with the crystallographic axes.</a:t>
            </a:r>
            <a:endParaRPr lang="tr-TR" sz="2400" dirty="0">
              <a:solidFill>
                <a:srgbClr val="00CC66"/>
              </a:solidFill>
            </a:endParaRPr>
          </a:p>
          <a:p>
            <a:pPr marL="533400" indent="-5334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sz="2400" dirty="0">
              <a:solidFill>
                <a:srgbClr val="00CC66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400" dirty="0"/>
              <a:t>	To determine Miller indices of a plane, take the following steps:</a:t>
            </a:r>
            <a:endParaRPr lang="tr-TR" sz="2400" dirty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sz="2400" dirty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400" dirty="0"/>
              <a:t>	1) </a:t>
            </a:r>
            <a:r>
              <a:rPr lang="en-GB" sz="2400" u="sng" dirty="0"/>
              <a:t>Determine the intercepts</a:t>
            </a:r>
            <a:r>
              <a:rPr lang="en-GB" sz="2400" dirty="0"/>
              <a:t> of the plane along each of the three crystallographic directions</a:t>
            </a:r>
            <a:endParaRPr lang="tr-TR" sz="2400" dirty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sz="2400" dirty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400" dirty="0"/>
              <a:t>	2) </a:t>
            </a:r>
            <a:r>
              <a:rPr lang="en-GB" sz="2400" u="sng" dirty="0"/>
              <a:t>Take the reciprocals</a:t>
            </a:r>
            <a:r>
              <a:rPr lang="en-GB" sz="2400" dirty="0"/>
              <a:t> of the intercepts </a:t>
            </a:r>
            <a:endParaRPr lang="tr-TR" sz="2400" dirty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sz="2400" dirty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400" dirty="0"/>
              <a:t>	3) If fractions result, multiply each by the denominator of the </a:t>
            </a:r>
            <a:r>
              <a:rPr lang="en-GB" sz="2400" u="sng" dirty="0"/>
              <a:t>smallest fraction</a:t>
            </a:r>
            <a:r>
              <a:rPr lang="en-GB" sz="2400" dirty="0"/>
              <a:t>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400" dirty="0"/>
              <a:t>	        (multiply again if needed to get smallest possible ratio)</a:t>
            </a:r>
            <a:endParaRPr lang="en-GB" sz="2400" u="sng" dirty="0"/>
          </a:p>
          <a:p>
            <a:pPr marL="533400" indent="-533400" algn="just" eaLnBrk="1" hangingPunct="1">
              <a:lnSpc>
                <a:spcPct val="80000"/>
              </a:lnSpc>
            </a:pPr>
            <a:endParaRPr lang="en-GB" sz="2400" u="sng" dirty="0"/>
          </a:p>
        </p:txBody>
      </p:sp>
    </p:spTree>
    <p:extLst>
      <p:ext uri="{BB962C8B-B14F-4D97-AF65-F5344CB8AC3E}">
        <p14:creationId xmlns:p14="http://schemas.microsoft.com/office/powerpoint/2010/main" val="40560166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3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/>
              <a:t>Crystal Structure</a:t>
            </a:r>
          </a:p>
        </p:txBody>
      </p:sp>
      <p:sp>
        <p:nvSpPr>
          <p:cNvPr id="53251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0F1531-A8F7-4E2A-BDFB-105E96643EB6}" type="slidenum">
              <a:rPr 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sz="1000"/>
          </a:p>
        </p:txBody>
      </p:sp>
      <p:graphicFrame>
        <p:nvGraphicFramePr>
          <p:cNvPr id="78886" name="Group 38"/>
          <p:cNvGraphicFramePr>
            <a:graphicFrameLocks noGrp="1"/>
          </p:cNvGraphicFramePr>
          <p:nvPr/>
        </p:nvGraphicFramePr>
        <p:xfrm>
          <a:off x="4427538" y="2462213"/>
          <a:ext cx="4127500" cy="312896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Axis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Intercept points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Reciprocals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 </a:t>
                      </a: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 </a:t>
                      </a: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Smallest Ratio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58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Miller İndices    (100)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281" name="Rectangle 35"/>
          <p:cNvSpPr>
            <a:spLocks noGrp="1" noChangeArrowheads="1"/>
          </p:cNvSpPr>
          <p:nvPr>
            <p:ph type="title"/>
          </p:nvPr>
        </p:nvSpPr>
        <p:spPr>
          <a:xfrm>
            <a:off x="-309033" y="426245"/>
            <a:ext cx="4343400" cy="1143000"/>
          </a:xfrm>
        </p:spPr>
        <p:txBody>
          <a:bodyPr/>
          <a:lstStyle/>
          <a:p>
            <a:pPr eaLnBrk="1" hangingPunct="1"/>
            <a:r>
              <a:rPr lang="en-GB" sz="3600" dirty="0">
                <a:latin typeface="Verdana" panose="020B0604030504040204" pitchFamily="34" charset="0"/>
              </a:rPr>
              <a:t>Example-1</a:t>
            </a:r>
          </a:p>
        </p:txBody>
      </p:sp>
      <p:pic>
        <p:nvPicPr>
          <p:cNvPr id="53282" name="Picture 5" descr="hkl100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4392613" cy="414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84" name="Oval 39"/>
          <p:cNvSpPr>
            <a:spLocks noChangeArrowheads="1"/>
          </p:cNvSpPr>
          <p:nvPr/>
        </p:nvSpPr>
        <p:spPr bwMode="auto">
          <a:xfrm>
            <a:off x="971550" y="3429000"/>
            <a:ext cx="215900" cy="215900"/>
          </a:xfrm>
          <a:prstGeom prst="ellipse">
            <a:avLst/>
          </a:prstGeom>
          <a:gradFill rotWithShape="1">
            <a:gsLst>
              <a:gs pos="0">
                <a:srgbClr val="FF0000">
                  <a:alpha val="40999"/>
                </a:srgbClr>
              </a:gs>
              <a:gs pos="100000">
                <a:srgbClr val="760000">
                  <a:alpha val="39000"/>
                </a:srgbClr>
              </a:gs>
            </a:gsLst>
            <a:lin ang="5400000" scaled="1"/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3285" name="Oval 40"/>
          <p:cNvSpPr>
            <a:spLocks noChangeArrowheads="1"/>
          </p:cNvSpPr>
          <p:nvPr/>
        </p:nvSpPr>
        <p:spPr bwMode="auto">
          <a:xfrm>
            <a:off x="1403350" y="3213100"/>
            <a:ext cx="215900" cy="215900"/>
          </a:xfrm>
          <a:prstGeom prst="ellipse">
            <a:avLst/>
          </a:prstGeom>
          <a:gradFill rotWithShape="1">
            <a:gsLst>
              <a:gs pos="0">
                <a:srgbClr val="FF0000">
                  <a:alpha val="40999"/>
                </a:srgbClr>
              </a:gs>
              <a:gs pos="100000">
                <a:srgbClr val="760000">
                  <a:alpha val="39000"/>
                </a:srgbClr>
              </a:gs>
            </a:gsLst>
            <a:lin ang="5400000" scaled="1"/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3286" name="Oval 41"/>
          <p:cNvSpPr>
            <a:spLocks noChangeArrowheads="1"/>
          </p:cNvSpPr>
          <p:nvPr/>
        </p:nvSpPr>
        <p:spPr bwMode="auto">
          <a:xfrm>
            <a:off x="971550" y="5084763"/>
            <a:ext cx="215900" cy="215900"/>
          </a:xfrm>
          <a:prstGeom prst="ellipse">
            <a:avLst/>
          </a:prstGeom>
          <a:gradFill rotWithShape="1">
            <a:gsLst>
              <a:gs pos="0">
                <a:srgbClr val="FF0000">
                  <a:alpha val="40999"/>
                </a:srgbClr>
              </a:gs>
              <a:gs pos="100000">
                <a:srgbClr val="760000">
                  <a:alpha val="39000"/>
                </a:srgbClr>
              </a:gs>
            </a:gsLst>
            <a:lin ang="5400000" scaled="1"/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3287" name="Oval 42"/>
          <p:cNvSpPr>
            <a:spLocks noChangeArrowheads="1"/>
          </p:cNvSpPr>
          <p:nvPr/>
        </p:nvSpPr>
        <p:spPr bwMode="auto">
          <a:xfrm>
            <a:off x="2627313" y="5157788"/>
            <a:ext cx="215900" cy="215900"/>
          </a:xfrm>
          <a:prstGeom prst="ellipse">
            <a:avLst/>
          </a:prstGeom>
          <a:gradFill rotWithShape="1">
            <a:gsLst>
              <a:gs pos="0">
                <a:srgbClr val="FF0000">
                  <a:alpha val="40999"/>
                </a:srgbClr>
              </a:gs>
              <a:gs pos="100000">
                <a:srgbClr val="760000">
                  <a:alpha val="39000"/>
                </a:srgbClr>
              </a:gs>
            </a:gsLst>
            <a:lin ang="5400000" scaled="1"/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3288" name="Oval 43"/>
          <p:cNvSpPr>
            <a:spLocks noChangeArrowheads="1"/>
          </p:cNvSpPr>
          <p:nvPr/>
        </p:nvSpPr>
        <p:spPr bwMode="auto">
          <a:xfrm>
            <a:off x="2916238" y="3213100"/>
            <a:ext cx="215900" cy="215900"/>
          </a:xfrm>
          <a:prstGeom prst="ellipse">
            <a:avLst/>
          </a:prstGeom>
          <a:gradFill rotWithShape="1">
            <a:gsLst>
              <a:gs pos="0">
                <a:srgbClr val="FF0000">
                  <a:alpha val="40999"/>
                </a:srgbClr>
              </a:gs>
              <a:gs pos="100000">
                <a:srgbClr val="760000">
                  <a:alpha val="39000"/>
                </a:srgbClr>
              </a:gs>
            </a:gsLst>
            <a:lin ang="5400000" scaled="1"/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3289" name="Oval 44"/>
          <p:cNvSpPr>
            <a:spLocks noChangeArrowheads="1"/>
          </p:cNvSpPr>
          <p:nvPr/>
        </p:nvSpPr>
        <p:spPr bwMode="auto">
          <a:xfrm>
            <a:off x="2627313" y="3429000"/>
            <a:ext cx="215900" cy="215900"/>
          </a:xfrm>
          <a:prstGeom prst="ellipse">
            <a:avLst/>
          </a:prstGeom>
          <a:gradFill rotWithShape="1">
            <a:gsLst>
              <a:gs pos="0">
                <a:srgbClr val="FF0000">
                  <a:alpha val="40999"/>
                </a:srgbClr>
              </a:gs>
              <a:gs pos="100000">
                <a:srgbClr val="760000">
                  <a:alpha val="39000"/>
                </a:srgbClr>
              </a:gs>
            </a:gsLst>
            <a:lin ang="5400000" scaled="1"/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3290" name="Oval 45"/>
          <p:cNvSpPr>
            <a:spLocks noChangeArrowheads="1"/>
          </p:cNvSpPr>
          <p:nvPr/>
        </p:nvSpPr>
        <p:spPr bwMode="auto">
          <a:xfrm>
            <a:off x="2987675" y="4797425"/>
            <a:ext cx="215900" cy="215900"/>
          </a:xfrm>
          <a:prstGeom prst="ellipse">
            <a:avLst/>
          </a:prstGeom>
          <a:gradFill rotWithShape="1">
            <a:gsLst>
              <a:gs pos="0">
                <a:srgbClr val="FF0000">
                  <a:alpha val="40999"/>
                </a:srgbClr>
              </a:gs>
              <a:gs pos="100000">
                <a:srgbClr val="760000">
                  <a:alpha val="39000"/>
                </a:srgbClr>
              </a:gs>
            </a:gsLst>
            <a:lin ang="5400000" scaled="1"/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3291" name="Oval 46"/>
          <p:cNvSpPr>
            <a:spLocks noChangeArrowheads="1"/>
          </p:cNvSpPr>
          <p:nvPr/>
        </p:nvSpPr>
        <p:spPr bwMode="auto">
          <a:xfrm>
            <a:off x="1403350" y="4797425"/>
            <a:ext cx="215900" cy="215900"/>
          </a:xfrm>
          <a:prstGeom prst="ellipse">
            <a:avLst/>
          </a:prstGeom>
          <a:gradFill rotWithShape="1">
            <a:gsLst>
              <a:gs pos="0">
                <a:srgbClr val="FF0000">
                  <a:alpha val="40999"/>
                </a:srgbClr>
              </a:gs>
              <a:gs pos="100000">
                <a:srgbClr val="760000">
                  <a:alpha val="39000"/>
                </a:srgbClr>
              </a:gs>
            </a:gsLst>
            <a:lin ang="5400000" scaled="1"/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2" name="Rectangle 1"/>
          <p:cNvSpPr/>
          <p:nvPr/>
        </p:nvSpPr>
        <p:spPr>
          <a:xfrm>
            <a:off x="4025900" y="419478"/>
            <a:ext cx="505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en-GB" sz="2400" dirty="0"/>
              <a:t>1) </a:t>
            </a:r>
            <a:r>
              <a:rPr lang="en-GB" sz="2400" u="sng" dirty="0"/>
              <a:t>Determine the intercepts</a:t>
            </a:r>
            <a:r>
              <a:rPr lang="en-GB" sz="2400" dirty="0"/>
              <a:t> directions</a:t>
            </a:r>
            <a:endParaRPr lang="tr-TR" sz="2400" dirty="0"/>
          </a:p>
          <a:p>
            <a:pPr marL="533400" indent="-533400">
              <a:lnSpc>
                <a:spcPct val="80000"/>
              </a:lnSpc>
            </a:pPr>
            <a:endParaRPr lang="en-GB" sz="2400" dirty="0"/>
          </a:p>
          <a:p>
            <a:pPr marL="533400" indent="-533400">
              <a:lnSpc>
                <a:spcPct val="80000"/>
              </a:lnSpc>
            </a:pPr>
            <a:r>
              <a:rPr lang="en-GB" sz="2400" dirty="0"/>
              <a:t>2) </a:t>
            </a:r>
            <a:r>
              <a:rPr lang="en-GB" sz="2400" u="sng" dirty="0"/>
              <a:t>Take the reciprocals</a:t>
            </a:r>
            <a:r>
              <a:rPr lang="en-GB" sz="2400" dirty="0"/>
              <a:t> of the intercepts </a:t>
            </a:r>
            <a:endParaRPr lang="tr-TR" sz="2400" dirty="0"/>
          </a:p>
          <a:p>
            <a:pPr marL="533400" indent="-533400">
              <a:lnSpc>
                <a:spcPct val="80000"/>
              </a:lnSpc>
            </a:pPr>
            <a:endParaRPr lang="en-GB" sz="2400" dirty="0"/>
          </a:p>
          <a:p>
            <a:pPr marL="533400" indent="-533400">
              <a:lnSpc>
                <a:spcPct val="80000"/>
              </a:lnSpc>
            </a:pPr>
            <a:r>
              <a:rPr lang="en-GB" sz="2400" dirty="0"/>
              <a:t>3) If fractions result, multiply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990600" y="5351462"/>
            <a:ext cx="647700" cy="279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83" name="Text Box 36"/>
          <p:cNvSpPr txBox="1">
            <a:spLocks noChangeArrowheads="1"/>
          </p:cNvSpPr>
          <p:nvPr/>
        </p:nvSpPr>
        <p:spPr bwMode="auto">
          <a:xfrm>
            <a:off x="984250" y="5373157"/>
            <a:ext cx="660400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1800" dirty="0">
                <a:latin typeface="Arial" panose="020B0604020202020204" pitchFamily="34" charset="0"/>
              </a:rPr>
              <a:t>(1,0,0)</a:t>
            </a:r>
          </a:p>
        </p:txBody>
      </p:sp>
    </p:spTree>
    <p:extLst>
      <p:ext uri="{BB962C8B-B14F-4D97-AF65-F5344CB8AC3E}">
        <p14:creationId xmlns:p14="http://schemas.microsoft.com/office/powerpoint/2010/main" val="3769588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110" y="6262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Show me some ways that you could define a unit cell for this lattice.</a:t>
            </a:r>
            <a:br>
              <a:rPr lang="en-US" dirty="0"/>
            </a:b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819400" y="220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2533650" y="346139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336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26710" y="220340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5040960" y="345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0910" y="464180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34020" y="218435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7548270" y="343595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8220" y="462275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3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2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/>
              <a:t>Crystal Structure</a:t>
            </a:r>
          </a:p>
        </p:txBody>
      </p:sp>
      <p:sp>
        <p:nvSpPr>
          <p:cNvPr id="5427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E79D8D-B0A5-4A90-969F-880BDBE6C426}" type="slidenum">
              <a:rPr 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sz="1000"/>
          </a:p>
        </p:txBody>
      </p:sp>
      <p:graphicFrame>
        <p:nvGraphicFramePr>
          <p:cNvPr id="79911" name="Group 39"/>
          <p:cNvGraphicFramePr>
            <a:graphicFrameLocks noGrp="1"/>
          </p:cNvGraphicFramePr>
          <p:nvPr/>
        </p:nvGraphicFramePr>
        <p:xfrm>
          <a:off x="4427538" y="2462213"/>
          <a:ext cx="4127500" cy="312896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Axis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Intercept points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Reciprocals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1/1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1/1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1/ </a:t>
                      </a: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Smallest Ratio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58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Miller İndices    (110)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4305" name="Rectangle 35"/>
          <p:cNvSpPr>
            <a:spLocks noChangeArrowheads="1"/>
          </p:cNvSpPr>
          <p:nvPr/>
        </p:nvSpPr>
        <p:spPr bwMode="auto">
          <a:xfrm>
            <a:off x="461963" y="60704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3600" dirty="0">
                <a:solidFill>
                  <a:schemeClr val="tx2"/>
                </a:solidFill>
              </a:rPr>
              <a:t>Example-2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54306" name="Group 48"/>
          <p:cNvGrpSpPr>
            <a:grpSpLocks/>
          </p:cNvGrpSpPr>
          <p:nvPr/>
        </p:nvGrpSpPr>
        <p:grpSpPr bwMode="auto">
          <a:xfrm>
            <a:off x="0" y="2060575"/>
            <a:ext cx="4394200" cy="4146550"/>
            <a:chOff x="0" y="1298"/>
            <a:chExt cx="2768" cy="2612"/>
          </a:xfrm>
        </p:grpSpPr>
        <p:grpSp>
          <p:nvGrpSpPr>
            <p:cNvPr id="54307" name="Group 38"/>
            <p:cNvGrpSpPr>
              <a:grpSpLocks/>
            </p:cNvGrpSpPr>
            <p:nvPr/>
          </p:nvGrpSpPr>
          <p:grpSpPr bwMode="auto">
            <a:xfrm>
              <a:off x="0" y="1298"/>
              <a:ext cx="2768" cy="2612"/>
              <a:chOff x="0" y="1298"/>
              <a:chExt cx="2768" cy="2612"/>
            </a:xfrm>
          </p:grpSpPr>
          <p:pic>
            <p:nvPicPr>
              <p:cNvPr id="54316" name="Picture 5" descr="hkl110"/>
              <p:cNvPicPr>
                <a:picLocks noChangeAspect="1" noChangeArrowheads="1"/>
              </p:cNvPicPr>
              <p:nvPr/>
            </p:nvPicPr>
            <p:blipFill>
              <a:blip r:embed="rId2">
                <a:lum contrast="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298"/>
                <a:ext cx="2768" cy="26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317" name="Text Box 36"/>
              <p:cNvSpPr txBox="1">
                <a:spLocks noChangeArrowheads="1"/>
              </p:cNvSpPr>
              <p:nvPr/>
            </p:nvSpPr>
            <p:spPr bwMode="auto">
              <a:xfrm>
                <a:off x="612" y="3393"/>
                <a:ext cx="416" cy="1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tr-TR" sz="1800">
                    <a:latin typeface="Arial" panose="020B0604020202020204" pitchFamily="34" charset="0"/>
                  </a:rPr>
                  <a:t>(1,0,0)</a:t>
                </a:r>
              </a:p>
            </p:txBody>
          </p:sp>
          <p:sp>
            <p:nvSpPr>
              <p:cNvPr id="54318" name="Text Box 37"/>
              <p:cNvSpPr txBox="1">
                <a:spLocks noChangeArrowheads="1"/>
              </p:cNvSpPr>
              <p:nvPr/>
            </p:nvSpPr>
            <p:spPr bwMode="auto">
              <a:xfrm>
                <a:off x="1973" y="2931"/>
                <a:ext cx="416" cy="1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tr-TR" sz="1800">
                    <a:latin typeface="Arial" panose="020B0604020202020204" pitchFamily="34" charset="0"/>
                  </a:rPr>
                  <a:t>(0,1,0)</a:t>
                </a:r>
              </a:p>
            </p:txBody>
          </p:sp>
        </p:grpSp>
        <p:sp>
          <p:nvSpPr>
            <p:cNvPr id="54308" name="Oval 40"/>
            <p:cNvSpPr>
              <a:spLocks noChangeArrowheads="1"/>
            </p:cNvSpPr>
            <p:nvPr/>
          </p:nvSpPr>
          <p:spPr bwMode="auto">
            <a:xfrm>
              <a:off x="612" y="2205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40999"/>
                  </a:srgbClr>
                </a:gs>
                <a:gs pos="100000">
                  <a:srgbClr val="760000">
                    <a:alpha val="39000"/>
                  </a:srgbClr>
                </a:gs>
              </a:gsLst>
              <a:lin ang="5400000" scaled="1"/>
            </a:gra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4309" name="Oval 41"/>
            <p:cNvSpPr>
              <a:spLocks noChangeArrowheads="1"/>
            </p:cNvSpPr>
            <p:nvPr/>
          </p:nvSpPr>
          <p:spPr bwMode="auto">
            <a:xfrm>
              <a:off x="884" y="2069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40999"/>
                  </a:srgbClr>
                </a:gs>
                <a:gs pos="100000">
                  <a:srgbClr val="760000">
                    <a:alpha val="39000"/>
                  </a:srgbClr>
                </a:gs>
              </a:gsLst>
              <a:lin ang="5400000" scaled="1"/>
            </a:gra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4310" name="Oval 42"/>
            <p:cNvSpPr>
              <a:spLocks noChangeArrowheads="1"/>
            </p:cNvSpPr>
            <p:nvPr/>
          </p:nvSpPr>
          <p:spPr bwMode="auto">
            <a:xfrm>
              <a:off x="612" y="3249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40999"/>
                  </a:srgbClr>
                </a:gs>
                <a:gs pos="100000">
                  <a:srgbClr val="760000">
                    <a:alpha val="39000"/>
                  </a:srgbClr>
                </a:gs>
              </a:gsLst>
              <a:lin ang="5400000" scaled="1"/>
            </a:gra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4311" name="Oval 43"/>
            <p:cNvSpPr>
              <a:spLocks noChangeArrowheads="1"/>
            </p:cNvSpPr>
            <p:nvPr/>
          </p:nvSpPr>
          <p:spPr bwMode="auto">
            <a:xfrm>
              <a:off x="1655" y="3249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40999"/>
                  </a:srgbClr>
                </a:gs>
                <a:gs pos="100000">
                  <a:srgbClr val="760000">
                    <a:alpha val="39000"/>
                  </a:srgbClr>
                </a:gs>
              </a:gsLst>
              <a:lin ang="5400000" scaled="1"/>
            </a:gra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4312" name="Oval 44"/>
            <p:cNvSpPr>
              <a:spLocks noChangeArrowheads="1"/>
            </p:cNvSpPr>
            <p:nvPr/>
          </p:nvSpPr>
          <p:spPr bwMode="auto">
            <a:xfrm>
              <a:off x="1837" y="2023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40999"/>
                  </a:srgbClr>
                </a:gs>
                <a:gs pos="100000">
                  <a:srgbClr val="760000">
                    <a:alpha val="39000"/>
                  </a:srgbClr>
                </a:gs>
              </a:gsLst>
              <a:lin ang="5400000" scaled="1"/>
            </a:gra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4313" name="Oval 45"/>
            <p:cNvSpPr>
              <a:spLocks noChangeArrowheads="1"/>
            </p:cNvSpPr>
            <p:nvPr/>
          </p:nvSpPr>
          <p:spPr bwMode="auto">
            <a:xfrm>
              <a:off x="1655" y="2159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40999"/>
                  </a:srgbClr>
                </a:gs>
                <a:gs pos="100000">
                  <a:srgbClr val="760000">
                    <a:alpha val="39000"/>
                  </a:srgbClr>
                </a:gs>
              </a:gsLst>
              <a:lin ang="5400000" scaled="1"/>
            </a:gra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4314" name="Oval 46"/>
            <p:cNvSpPr>
              <a:spLocks noChangeArrowheads="1"/>
            </p:cNvSpPr>
            <p:nvPr/>
          </p:nvSpPr>
          <p:spPr bwMode="auto">
            <a:xfrm>
              <a:off x="1882" y="3021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40999"/>
                  </a:srgbClr>
                </a:gs>
                <a:gs pos="100000">
                  <a:srgbClr val="760000">
                    <a:alpha val="39000"/>
                  </a:srgbClr>
                </a:gs>
              </a:gsLst>
              <a:lin ang="5400000" scaled="1"/>
            </a:gra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4315" name="Oval 47"/>
            <p:cNvSpPr>
              <a:spLocks noChangeArrowheads="1"/>
            </p:cNvSpPr>
            <p:nvPr/>
          </p:nvSpPr>
          <p:spPr bwMode="auto">
            <a:xfrm>
              <a:off x="884" y="3022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40999"/>
                  </a:srgbClr>
                </a:gs>
                <a:gs pos="100000">
                  <a:srgbClr val="760000">
                    <a:alpha val="39000"/>
                  </a:srgbClr>
                </a:gs>
              </a:gsLst>
              <a:lin ang="5400000" scaled="1"/>
            </a:gra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4025900" y="419478"/>
            <a:ext cx="505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en-GB" sz="2400" dirty="0"/>
              <a:t>1) </a:t>
            </a:r>
            <a:r>
              <a:rPr lang="en-GB" sz="2400" u="sng" dirty="0"/>
              <a:t>Determine the intercepts</a:t>
            </a:r>
            <a:r>
              <a:rPr lang="en-GB" sz="2400" dirty="0"/>
              <a:t> directions</a:t>
            </a:r>
            <a:endParaRPr lang="tr-TR" sz="2400" dirty="0"/>
          </a:p>
          <a:p>
            <a:pPr marL="533400" indent="-533400">
              <a:lnSpc>
                <a:spcPct val="80000"/>
              </a:lnSpc>
            </a:pPr>
            <a:endParaRPr lang="en-GB" sz="2400" dirty="0"/>
          </a:p>
          <a:p>
            <a:pPr marL="533400" indent="-533400">
              <a:lnSpc>
                <a:spcPct val="80000"/>
              </a:lnSpc>
            </a:pPr>
            <a:r>
              <a:rPr lang="en-GB" sz="2400" dirty="0"/>
              <a:t>2) </a:t>
            </a:r>
            <a:r>
              <a:rPr lang="en-GB" sz="2400" u="sng" dirty="0"/>
              <a:t>Take the reciprocals</a:t>
            </a:r>
            <a:r>
              <a:rPr lang="en-GB" sz="2400" dirty="0"/>
              <a:t> of the intercepts </a:t>
            </a:r>
            <a:endParaRPr lang="tr-TR" sz="2400" dirty="0"/>
          </a:p>
          <a:p>
            <a:pPr marL="533400" indent="-533400">
              <a:lnSpc>
                <a:spcPct val="80000"/>
              </a:lnSpc>
            </a:pPr>
            <a:endParaRPr lang="en-GB" sz="2400" dirty="0"/>
          </a:p>
          <a:p>
            <a:pPr marL="533400" indent="-533400">
              <a:lnSpc>
                <a:spcPct val="80000"/>
              </a:lnSpc>
            </a:pPr>
            <a:r>
              <a:rPr lang="en-GB" sz="2400" dirty="0"/>
              <a:t>3) If fractions result, multiply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1917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2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/>
              <a:t>Crystal Structure</a:t>
            </a:r>
          </a:p>
        </p:txBody>
      </p:sp>
      <p:sp>
        <p:nvSpPr>
          <p:cNvPr id="5529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31B193-A647-488F-B933-ECF9AB01571D}" type="slidenum">
              <a:rPr 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sz="1000"/>
          </a:p>
        </p:txBody>
      </p:sp>
      <p:graphicFrame>
        <p:nvGraphicFramePr>
          <p:cNvPr id="80950" name="Group 54"/>
          <p:cNvGraphicFramePr>
            <a:graphicFrameLocks noGrp="1"/>
          </p:cNvGraphicFramePr>
          <p:nvPr/>
        </p:nvGraphicFramePr>
        <p:xfrm>
          <a:off x="4427538" y="2462213"/>
          <a:ext cx="4127500" cy="312896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Axis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Intercept points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Reciprocals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1/1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1/1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1/1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Smallest Ratio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58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Miller İndices    (111)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5329" name="Group 55"/>
          <p:cNvGrpSpPr>
            <a:grpSpLocks/>
          </p:cNvGrpSpPr>
          <p:nvPr/>
        </p:nvGrpSpPr>
        <p:grpSpPr bwMode="auto">
          <a:xfrm>
            <a:off x="0" y="1844675"/>
            <a:ext cx="4394200" cy="4146550"/>
            <a:chOff x="0" y="1162"/>
            <a:chExt cx="2768" cy="2612"/>
          </a:xfrm>
        </p:grpSpPr>
        <p:grpSp>
          <p:nvGrpSpPr>
            <p:cNvPr id="55331" name="Group 39"/>
            <p:cNvGrpSpPr>
              <a:grpSpLocks/>
            </p:cNvGrpSpPr>
            <p:nvPr/>
          </p:nvGrpSpPr>
          <p:grpSpPr bwMode="auto">
            <a:xfrm>
              <a:off x="0" y="1162"/>
              <a:ext cx="2768" cy="2612"/>
              <a:chOff x="0" y="1162"/>
              <a:chExt cx="2768" cy="2612"/>
            </a:xfrm>
          </p:grpSpPr>
          <p:pic>
            <p:nvPicPr>
              <p:cNvPr id="55340" name="Picture 5" descr="hkl111"/>
              <p:cNvPicPr>
                <a:picLocks noChangeAspect="1" noChangeArrowheads="1"/>
              </p:cNvPicPr>
              <p:nvPr/>
            </p:nvPicPr>
            <p:blipFill>
              <a:blip r:embed="rId2">
                <a:lum contrast="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162"/>
                <a:ext cx="2768" cy="26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5341" name="Text Box 36"/>
              <p:cNvSpPr txBox="1">
                <a:spLocks noChangeArrowheads="1"/>
              </p:cNvSpPr>
              <p:nvPr/>
            </p:nvSpPr>
            <p:spPr bwMode="auto">
              <a:xfrm>
                <a:off x="657" y="3249"/>
                <a:ext cx="416" cy="1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tr-TR" sz="1800">
                    <a:latin typeface="Arial" panose="020B0604020202020204" pitchFamily="34" charset="0"/>
                  </a:rPr>
                  <a:t>(1,0,0)</a:t>
                </a:r>
              </a:p>
            </p:txBody>
          </p:sp>
          <p:sp>
            <p:nvSpPr>
              <p:cNvPr id="55342" name="Text Box 37"/>
              <p:cNvSpPr txBox="1">
                <a:spLocks noChangeArrowheads="1"/>
              </p:cNvSpPr>
              <p:nvPr/>
            </p:nvSpPr>
            <p:spPr bwMode="auto">
              <a:xfrm>
                <a:off x="1973" y="2758"/>
                <a:ext cx="416" cy="1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tr-TR" sz="1800">
                    <a:latin typeface="Arial" panose="020B0604020202020204" pitchFamily="34" charset="0"/>
                  </a:rPr>
                  <a:t>(0,1,0)</a:t>
                </a:r>
              </a:p>
            </p:txBody>
          </p:sp>
          <p:sp>
            <p:nvSpPr>
              <p:cNvPr id="55343" name="Text Box 38"/>
              <p:cNvSpPr txBox="1">
                <a:spLocks noChangeArrowheads="1"/>
              </p:cNvSpPr>
              <p:nvPr/>
            </p:nvSpPr>
            <p:spPr bwMode="auto">
              <a:xfrm>
                <a:off x="975" y="1797"/>
                <a:ext cx="416" cy="1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tr-TR" sz="1800">
                    <a:latin typeface="Arial" panose="020B0604020202020204" pitchFamily="34" charset="0"/>
                  </a:rPr>
                  <a:t>(0,0,1)</a:t>
                </a:r>
              </a:p>
            </p:txBody>
          </p:sp>
        </p:grpSp>
        <p:sp>
          <p:nvSpPr>
            <p:cNvPr id="55332" name="Oval 40"/>
            <p:cNvSpPr>
              <a:spLocks noChangeArrowheads="1"/>
            </p:cNvSpPr>
            <p:nvPr/>
          </p:nvSpPr>
          <p:spPr bwMode="auto">
            <a:xfrm>
              <a:off x="612" y="2069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40999"/>
                  </a:srgbClr>
                </a:gs>
                <a:gs pos="100000">
                  <a:srgbClr val="760000">
                    <a:alpha val="39000"/>
                  </a:srgbClr>
                </a:gs>
              </a:gsLst>
              <a:lin ang="5400000" scaled="1"/>
            </a:gra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5333" name="Oval 41"/>
            <p:cNvSpPr>
              <a:spLocks noChangeArrowheads="1"/>
            </p:cNvSpPr>
            <p:nvPr/>
          </p:nvSpPr>
          <p:spPr bwMode="auto">
            <a:xfrm>
              <a:off x="884" y="1933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40999"/>
                  </a:srgbClr>
                </a:gs>
                <a:gs pos="100000">
                  <a:srgbClr val="760000">
                    <a:alpha val="39000"/>
                  </a:srgbClr>
                </a:gs>
              </a:gsLst>
              <a:lin ang="5400000" scaled="1"/>
            </a:gra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5334" name="Oval 42"/>
            <p:cNvSpPr>
              <a:spLocks noChangeArrowheads="1"/>
            </p:cNvSpPr>
            <p:nvPr/>
          </p:nvSpPr>
          <p:spPr bwMode="auto">
            <a:xfrm>
              <a:off x="612" y="3113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40999"/>
                  </a:srgbClr>
                </a:gs>
                <a:gs pos="100000">
                  <a:srgbClr val="760000">
                    <a:alpha val="39000"/>
                  </a:srgbClr>
                </a:gs>
              </a:gsLst>
              <a:lin ang="5400000" scaled="1"/>
            </a:gra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5335" name="Oval 43"/>
            <p:cNvSpPr>
              <a:spLocks noChangeArrowheads="1"/>
            </p:cNvSpPr>
            <p:nvPr/>
          </p:nvSpPr>
          <p:spPr bwMode="auto">
            <a:xfrm>
              <a:off x="1655" y="3113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40999"/>
                  </a:srgbClr>
                </a:gs>
                <a:gs pos="100000">
                  <a:srgbClr val="760000">
                    <a:alpha val="39000"/>
                  </a:srgbClr>
                </a:gs>
              </a:gsLst>
              <a:lin ang="5400000" scaled="1"/>
            </a:gra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5336" name="Oval 44"/>
            <p:cNvSpPr>
              <a:spLocks noChangeArrowheads="1"/>
            </p:cNvSpPr>
            <p:nvPr/>
          </p:nvSpPr>
          <p:spPr bwMode="auto">
            <a:xfrm>
              <a:off x="1837" y="1933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40999"/>
                  </a:srgbClr>
                </a:gs>
                <a:gs pos="100000">
                  <a:srgbClr val="760000">
                    <a:alpha val="39000"/>
                  </a:srgbClr>
                </a:gs>
              </a:gsLst>
              <a:lin ang="5400000" scaled="1"/>
            </a:gra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5337" name="Oval 45"/>
            <p:cNvSpPr>
              <a:spLocks noChangeArrowheads="1"/>
            </p:cNvSpPr>
            <p:nvPr/>
          </p:nvSpPr>
          <p:spPr bwMode="auto">
            <a:xfrm>
              <a:off x="1655" y="2069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40999"/>
                  </a:srgbClr>
                </a:gs>
                <a:gs pos="100000">
                  <a:srgbClr val="760000">
                    <a:alpha val="39000"/>
                  </a:srgbClr>
                </a:gs>
              </a:gsLst>
              <a:lin ang="5400000" scaled="1"/>
            </a:gra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5338" name="Oval 46"/>
            <p:cNvSpPr>
              <a:spLocks noChangeArrowheads="1"/>
            </p:cNvSpPr>
            <p:nvPr/>
          </p:nvSpPr>
          <p:spPr bwMode="auto">
            <a:xfrm>
              <a:off x="1882" y="2931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40999"/>
                  </a:srgbClr>
                </a:gs>
                <a:gs pos="100000">
                  <a:srgbClr val="760000">
                    <a:alpha val="39000"/>
                  </a:srgbClr>
                </a:gs>
              </a:gsLst>
              <a:lin ang="5400000" scaled="1"/>
            </a:gra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55339" name="Oval 47"/>
            <p:cNvSpPr>
              <a:spLocks noChangeArrowheads="1"/>
            </p:cNvSpPr>
            <p:nvPr/>
          </p:nvSpPr>
          <p:spPr bwMode="auto">
            <a:xfrm>
              <a:off x="884" y="2886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40999"/>
                  </a:srgbClr>
                </a:gs>
                <a:gs pos="100000">
                  <a:srgbClr val="760000">
                    <a:alpha val="39000"/>
                  </a:srgbClr>
                </a:gs>
              </a:gsLst>
              <a:lin ang="5400000" scaled="1"/>
            </a:gra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sp>
        <p:nvSpPr>
          <p:cNvPr id="55330" name="Rectangle 57"/>
          <p:cNvSpPr>
            <a:spLocks noChangeArrowheads="1"/>
          </p:cNvSpPr>
          <p:nvPr/>
        </p:nvSpPr>
        <p:spPr bwMode="auto">
          <a:xfrm>
            <a:off x="519113" y="96686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3600" dirty="0">
                <a:solidFill>
                  <a:schemeClr val="tx2"/>
                </a:solidFill>
              </a:rPr>
              <a:t>Example-3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25900" y="419478"/>
            <a:ext cx="505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en-GB" sz="2400" dirty="0"/>
              <a:t>1) </a:t>
            </a:r>
            <a:r>
              <a:rPr lang="en-GB" sz="2400" u="sng" dirty="0"/>
              <a:t>Determine the intercepts</a:t>
            </a:r>
            <a:r>
              <a:rPr lang="en-GB" sz="2400" dirty="0"/>
              <a:t> directions</a:t>
            </a:r>
            <a:endParaRPr lang="tr-TR" sz="2400" dirty="0"/>
          </a:p>
          <a:p>
            <a:pPr marL="533400" indent="-533400">
              <a:lnSpc>
                <a:spcPct val="80000"/>
              </a:lnSpc>
            </a:pPr>
            <a:endParaRPr lang="en-GB" sz="2400" dirty="0"/>
          </a:p>
          <a:p>
            <a:pPr marL="533400" indent="-533400">
              <a:lnSpc>
                <a:spcPct val="80000"/>
              </a:lnSpc>
            </a:pPr>
            <a:r>
              <a:rPr lang="en-GB" sz="2400" dirty="0"/>
              <a:t>2) </a:t>
            </a:r>
            <a:r>
              <a:rPr lang="en-GB" sz="2400" u="sng" dirty="0"/>
              <a:t>Take the reciprocals</a:t>
            </a:r>
            <a:r>
              <a:rPr lang="en-GB" sz="2400" dirty="0"/>
              <a:t> of the intercepts </a:t>
            </a:r>
            <a:endParaRPr lang="tr-TR" sz="2400" dirty="0"/>
          </a:p>
          <a:p>
            <a:pPr marL="533400" indent="-533400">
              <a:lnSpc>
                <a:spcPct val="80000"/>
              </a:lnSpc>
            </a:pPr>
            <a:endParaRPr lang="en-GB" sz="2400" dirty="0"/>
          </a:p>
          <a:p>
            <a:pPr marL="533400" indent="-533400">
              <a:lnSpc>
                <a:spcPct val="80000"/>
              </a:lnSpc>
            </a:pPr>
            <a:r>
              <a:rPr lang="en-GB" sz="2400" dirty="0"/>
              <a:t>3) If fractions result, multiply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580418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2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/>
              <a:t>Crystal Structure</a:t>
            </a:r>
          </a:p>
        </p:txBody>
      </p:sp>
      <p:sp>
        <p:nvSpPr>
          <p:cNvPr id="5632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B57F7D-468B-4BEB-88E2-E9727AB36E86}" type="slidenum">
              <a:rPr 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sz="1000"/>
          </a:p>
        </p:txBody>
      </p:sp>
      <p:graphicFrame>
        <p:nvGraphicFramePr>
          <p:cNvPr id="81960" name="Group 40"/>
          <p:cNvGraphicFramePr>
            <a:graphicFrameLocks noGrp="1"/>
          </p:cNvGraphicFramePr>
          <p:nvPr/>
        </p:nvGraphicFramePr>
        <p:xfrm>
          <a:off x="4427538" y="2462213"/>
          <a:ext cx="4248150" cy="312896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Axis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Intercept points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1/2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Reciprocals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1/(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½</a:t>
                      </a: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1/1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1/ </a:t>
                      </a: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Smallest Ratio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58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Miller İndices    (210)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6364" name="Picture 5" descr="hkl210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4838"/>
            <a:ext cx="4394200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65" name="Text Box 36"/>
          <p:cNvSpPr txBox="1">
            <a:spLocks noChangeArrowheads="1"/>
          </p:cNvSpPr>
          <p:nvPr/>
        </p:nvSpPr>
        <p:spPr bwMode="auto">
          <a:xfrm>
            <a:off x="1381125" y="4864101"/>
            <a:ext cx="814388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1500">
                <a:latin typeface="Arial" panose="020B0604020202020204" pitchFamily="34" charset="0"/>
              </a:rPr>
              <a:t>(1/2, 0, 0)</a:t>
            </a:r>
          </a:p>
        </p:txBody>
      </p:sp>
      <p:sp>
        <p:nvSpPr>
          <p:cNvPr id="56366" name="Text Box 37"/>
          <p:cNvSpPr txBox="1">
            <a:spLocks noChangeArrowheads="1"/>
          </p:cNvSpPr>
          <p:nvPr/>
        </p:nvSpPr>
        <p:spPr bwMode="auto">
          <a:xfrm>
            <a:off x="3132138" y="4467226"/>
            <a:ext cx="660400" cy="274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1800" dirty="0">
                <a:latin typeface="Arial" panose="020B0604020202020204" pitchFamily="34" charset="0"/>
              </a:rPr>
              <a:t>(0,1,0)</a:t>
            </a:r>
          </a:p>
        </p:txBody>
      </p:sp>
      <p:sp>
        <p:nvSpPr>
          <p:cNvPr id="56356" name="Oval 41"/>
          <p:cNvSpPr>
            <a:spLocks noChangeArrowheads="1"/>
          </p:cNvSpPr>
          <p:nvPr/>
        </p:nvSpPr>
        <p:spPr bwMode="auto">
          <a:xfrm>
            <a:off x="971550" y="3284538"/>
            <a:ext cx="215900" cy="215900"/>
          </a:xfrm>
          <a:prstGeom prst="ellipse">
            <a:avLst/>
          </a:prstGeom>
          <a:gradFill rotWithShape="1">
            <a:gsLst>
              <a:gs pos="0">
                <a:srgbClr val="FF0000">
                  <a:alpha val="40999"/>
                </a:srgbClr>
              </a:gs>
              <a:gs pos="100000">
                <a:srgbClr val="760000">
                  <a:alpha val="39000"/>
                </a:srgbClr>
              </a:gs>
            </a:gsLst>
            <a:lin ang="5400000" scaled="1"/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6357" name="Oval 42"/>
          <p:cNvSpPr>
            <a:spLocks noChangeArrowheads="1"/>
          </p:cNvSpPr>
          <p:nvPr/>
        </p:nvSpPr>
        <p:spPr bwMode="auto">
          <a:xfrm>
            <a:off x="1403350" y="3068638"/>
            <a:ext cx="215900" cy="215900"/>
          </a:xfrm>
          <a:prstGeom prst="ellipse">
            <a:avLst/>
          </a:prstGeom>
          <a:gradFill rotWithShape="1">
            <a:gsLst>
              <a:gs pos="0">
                <a:srgbClr val="FF0000">
                  <a:alpha val="40999"/>
                </a:srgbClr>
              </a:gs>
              <a:gs pos="100000">
                <a:srgbClr val="760000">
                  <a:alpha val="39000"/>
                </a:srgbClr>
              </a:gs>
            </a:gsLst>
            <a:lin ang="5400000" scaled="1"/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6358" name="Oval 43"/>
          <p:cNvSpPr>
            <a:spLocks noChangeArrowheads="1"/>
          </p:cNvSpPr>
          <p:nvPr/>
        </p:nvSpPr>
        <p:spPr bwMode="auto">
          <a:xfrm>
            <a:off x="971550" y="5013326"/>
            <a:ext cx="215900" cy="215900"/>
          </a:xfrm>
          <a:prstGeom prst="ellipse">
            <a:avLst/>
          </a:prstGeom>
          <a:gradFill rotWithShape="1">
            <a:gsLst>
              <a:gs pos="0">
                <a:srgbClr val="FF0000">
                  <a:alpha val="40999"/>
                </a:srgbClr>
              </a:gs>
              <a:gs pos="100000">
                <a:srgbClr val="760000">
                  <a:alpha val="39000"/>
                </a:srgbClr>
              </a:gs>
            </a:gsLst>
            <a:lin ang="5400000" scaled="1"/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6359" name="Oval 44"/>
          <p:cNvSpPr>
            <a:spLocks noChangeArrowheads="1"/>
          </p:cNvSpPr>
          <p:nvPr/>
        </p:nvSpPr>
        <p:spPr bwMode="auto">
          <a:xfrm>
            <a:off x="2627313" y="4941888"/>
            <a:ext cx="215900" cy="215900"/>
          </a:xfrm>
          <a:prstGeom prst="ellipse">
            <a:avLst/>
          </a:prstGeom>
          <a:gradFill rotWithShape="1">
            <a:gsLst>
              <a:gs pos="0">
                <a:srgbClr val="FF0000">
                  <a:alpha val="40999"/>
                </a:srgbClr>
              </a:gs>
              <a:gs pos="100000">
                <a:srgbClr val="760000">
                  <a:alpha val="39000"/>
                </a:srgbClr>
              </a:gs>
            </a:gsLst>
            <a:lin ang="5400000" scaled="1"/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6360" name="Oval 45"/>
          <p:cNvSpPr>
            <a:spLocks noChangeArrowheads="1"/>
          </p:cNvSpPr>
          <p:nvPr/>
        </p:nvSpPr>
        <p:spPr bwMode="auto">
          <a:xfrm>
            <a:off x="2916238" y="3068638"/>
            <a:ext cx="215900" cy="215900"/>
          </a:xfrm>
          <a:prstGeom prst="ellipse">
            <a:avLst/>
          </a:prstGeom>
          <a:gradFill rotWithShape="1">
            <a:gsLst>
              <a:gs pos="0">
                <a:srgbClr val="FF0000">
                  <a:alpha val="40999"/>
                </a:srgbClr>
              </a:gs>
              <a:gs pos="100000">
                <a:srgbClr val="760000">
                  <a:alpha val="39000"/>
                </a:srgbClr>
              </a:gs>
            </a:gsLst>
            <a:lin ang="5400000" scaled="1"/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6361" name="Oval 46"/>
          <p:cNvSpPr>
            <a:spLocks noChangeArrowheads="1"/>
          </p:cNvSpPr>
          <p:nvPr/>
        </p:nvSpPr>
        <p:spPr bwMode="auto">
          <a:xfrm>
            <a:off x="2627313" y="3284538"/>
            <a:ext cx="215900" cy="215900"/>
          </a:xfrm>
          <a:prstGeom prst="ellipse">
            <a:avLst/>
          </a:prstGeom>
          <a:gradFill rotWithShape="1">
            <a:gsLst>
              <a:gs pos="0">
                <a:srgbClr val="FF0000">
                  <a:alpha val="40999"/>
                </a:srgbClr>
              </a:gs>
              <a:gs pos="100000">
                <a:srgbClr val="760000">
                  <a:alpha val="39000"/>
                </a:srgbClr>
              </a:gs>
            </a:gsLst>
            <a:lin ang="5400000" scaled="1"/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6362" name="Oval 47"/>
          <p:cNvSpPr>
            <a:spLocks noChangeArrowheads="1"/>
          </p:cNvSpPr>
          <p:nvPr/>
        </p:nvSpPr>
        <p:spPr bwMode="auto">
          <a:xfrm>
            <a:off x="2987675" y="4652963"/>
            <a:ext cx="215900" cy="215900"/>
          </a:xfrm>
          <a:prstGeom prst="ellipse">
            <a:avLst/>
          </a:prstGeom>
          <a:gradFill rotWithShape="1">
            <a:gsLst>
              <a:gs pos="0">
                <a:srgbClr val="FF0000">
                  <a:alpha val="40999"/>
                </a:srgbClr>
              </a:gs>
              <a:gs pos="100000">
                <a:srgbClr val="760000">
                  <a:alpha val="39000"/>
                </a:srgbClr>
              </a:gs>
            </a:gsLst>
            <a:lin ang="5400000" scaled="1"/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6363" name="Oval 48"/>
          <p:cNvSpPr>
            <a:spLocks noChangeArrowheads="1"/>
          </p:cNvSpPr>
          <p:nvPr/>
        </p:nvSpPr>
        <p:spPr bwMode="auto">
          <a:xfrm>
            <a:off x="1403350" y="4652963"/>
            <a:ext cx="215900" cy="215900"/>
          </a:xfrm>
          <a:prstGeom prst="ellipse">
            <a:avLst/>
          </a:prstGeom>
          <a:gradFill rotWithShape="1">
            <a:gsLst>
              <a:gs pos="0">
                <a:srgbClr val="FF0000">
                  <a:alpha val="40999"/>
                </a:srgbClr>
              </a:gs>
              <a:gs pos="100000">
                <a:srgbClr val="760000">
                  <a:alpha val="39000"/>
                </a:srgbClr>
              </a:gs>
            </a:gsLst>
            <a:lin ang="5400000" scaled="1"/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6354" name="Rectangle 50"/>
          <p:cNvSpPr>
            <a:spLocks noChangeArrowheads="1"/>
          </p:cNvSpPr>
          <p:nvPr/>
        </p:nvSpPr>
        <p:spPr bwMode="auto">
          <a:xfrm>
            <a:off x="460376" y="127001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3600">
                <a:solidFill>
                  <a:schemeClr val="tx2"/>
                </a:solidFill>
              </a:rPr>
              <a:t>Example-4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25900" y="419478"/>
            <a:ext cx="505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en-GB" sz="2400" dirty="0"/>
              <a:t>1) </a:t>
            </a:r>
            <a:r>
              <a:rPr lang="en-GB" sz="2400" u="sng" dirty="0"/>
              <a:t>Determine the intercepts</a:t>
            </a:r>
            <a:r>
              <a:rPr lang="en-GB" sz="2400" dirty="0"/>
              <a:t> directions</a:t>
            </a:r>
            <a:endParaRPr lang="tr-TR" sz="2400" dirty="0"/>
          </a:p>
          <a:p>
            <a:pPr marL="533400" indent="-533400">
              <a:lnSpc>
                <a:spcPct val="80000"/>
              </a:lnSpc>
            </a:pPr>
            <a:endParaRPr lang="en-GB" sz="2400" dirty="0"/>
          </a:p>
          <a:p>
            <a:pPr marL="533400" indent="-533400">
              <a:lnSpc>
                <a:spcPct val="80000"/>
              </a:lnSpc>
            </a:pPr>
            <a:r>
              <a:rPr lang="en-GB" sz="2400" dirty="0"/>
              <a:t>2) </a:t>
            </a:r>
            <a:r>
              <a:rPr lang="en-GB" sz="2400" u="sng" dirty="0"/>
              <a:t>Take the reciprocals</a:t>
            </a:r>
            <a:r>
              <a:rPr lang="en-GB" sz="2400" dirty="0"/>
              <a:t> of the intercepts </a:t>
            </a:r>
            <a:endParaRPr lang="tr-TR" sz="2400" dirty="0"/>
          </a:p>
          <a:p>
            <a:pPr marL="533400" indent="-533400">
              <a:lnSpc>
                <a:spcPct val="80000"/>
              </a:lnSpc>
            </a:pPr>
            <a:endParaRPr lang="en-GB" sz="2400" dirty="0"/>
          </a:p>
          <a:p>
            <a:pPr marL="533400" indent="-533400">
              <a:lnSpc>
                <a:spcPct val="80000"/>
              </a:lnSpc>
            </a:pPr>
            <a:r>
              <a:rPr lang="en-GB" sz="2400" dirty="0"/>
              <a:t>3) If fractions result, multiply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8798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7" name="Picture 4"/>
          <p:cNvPicPr>
            <a:picLocks noChangeAspect="1" noChangeArrowheads="1"/>
          </p:cNvPicPr>
          <p:nvPr/>
        </p:nvPicPr>
        <p:blipFill>
          <a:blip r:embed="rId3">
            <a:lum bright="-6000" contras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1" t="3796" r="4680" b="41597"/>
          <a:stretch>
            <a:fillRect/>
          </a:stretch>
        </p:blipFill>
        <p:spPr bwMode="auto">
          <a:xfrm>
            <a:off x="0" y="1676400"/>
            <a:ext cx="4013200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8762" name="Group 42"/>
          <p:cNvGraphicFramePr>
            <a:graphicFrameLocks noGrp="1"/>
          </p:cNvGraphicFramePr>
          <p:nvPr/>
        </p:nvGraphicFramePr>
        <p:xfrm>
          <a:off x="4427538" y="2462213"/>
          <a:ext cx="4248150" cy="32130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Axis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Intercept points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  <a:endParaRPr kumimoji="0" lang="tr-TR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½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Reciprocals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1/1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1/ </a:t>
                      </a: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1/(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½</a:t>
                      </a: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Smallest Ratio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8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Miller İndices    (102)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7377" name="Rectangle 43"/>
          <p:cNvSpPr>
            <a:spLocks noChangeArrowheads="1"/>
          </p:cNvSpPr>
          <p:nvPr/>
        </p:nvSpPr>
        <p:spPr bwMode="auto">
          <a:xfrm>
            <a:off x="457200" y="130704"/>
            <a:ext cx="38687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chemeClr val="tx2"/>
                </a:solidFill>
              </a:rPr>
              <a:t>Group: </a:t>
            </a:r>
            <a:r>
              <a:rPr lang="tr-TR" sz="3600">
                <a:solidFill>
                  <a:schemeClr val="tx2"/>
                </a:solidFill>
              </a:rPr>
              <a:t>Example-5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7" name="2 Altbilgi Yer Tutucusu"/>
          <p:cNvSpPr txBox="1">
            <a:spLocks/>
          </p:cNvSpPr>
          <p:nvPr/>
        </p:nvSpPr>
        <p:spPr>
          <a:xfrm>
            <a:off x="4800600" y="6019800"/>
            <a:ext cx="3810000" cy="609600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Can always shift the plane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(note doesn’t make a difference)</a:t>
            </a: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25900" y="419478"/>
            <a:ext cx="505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en-GB" sz="2400" dirty="0"/>
              <a:t>1) </a:t>
            </a:r>
            <a:r>
              <a:rPr lang="en-GB" sz="2400" u="sng" dirty="0"/>
              <a:t>Determine the intercepts</a:t>
            </a:r>
            <a:r>
              <a:rPr lang="en-GB" sz="2400" dirty="0"/>
              <a:t> directions</a:t>
            </a:r>
            <a:endParaRPr lang="tr-TR" sz="2400" dirty="0"/>
          </a:p>
          <a:p>
            <a:pPr marL="533400" indent="-533400">
              <a:lnSpc>
                <a:spcPct val="80000"/>
              </a:lnSpc>
            </a:pPr>
            <a:endParaRPr lang="en-GB" sz="2400" dirty="0"/>
          </a:p>
          <a:p>
            <a:pPr marL="533400" indent="-533400">
              <a:lnSpc>
                <a:spcPct val="80000"/>
              </a:lnSpc>
            </a:pPr>
            <a:r>
              <a:rPr lang="en-GB" sz="2400" dirty="0"/>
              <a:t>2) </a:t>
            </a:r>
            <a:r>
              <a:rPr lang="en-GB" sz="2400" u="sng" dirty="0"/>
              <a:t>Take the reciprocals</a:t>
            </a:r>
            <a:r>
              <a:rPr lang="en-GB" sz="2400" dirty="0"/>
              <a:t> of the intercepts </a:t>
            </a:r>
            <a:endParaRPr lang="tr-TR" sz="2400" dirty="0"/>
          </a:p>
          <a:p>
            <a:pPr marL="533400" indent="-533400">
              <a:lnSpc>
                <a:spcPct val="80000"/>
              </a:lnSpc>
            </a:pPr>
            <a:endParaRPr lang="en-GB" sz="2400" dirty="0"/>
          </a:p>
          <a:p>
            <a:pPr marL="533400" indent="-533400">
              <a:lnSpc>
                <a:spcPct val="80000"/>
              </a:lnSpc>
            </a:pPr>
            <a:r>
              <a:rPr lang="en-GB" sz="2400" dirty="0"/>
              <a:t>3) If fractions result, multiply </a:t>
            </a:r>
            <a:endParaRPr lang="en-US" sz="2400" dirty="0"/>
          </a:p>
        </p:txBody>
      </p:sp>
      <p:sp>
        <p:nvSpPr>
          <p:cNvPr id="57346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715168" y="5980112"/>
            <a:ext cx="3352800" cy="60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dirty="0">
                <a:solidFill>
                  <a:srgbClr val="FF0000"/>
                </a:solidFill>
              </a:rPr>
              <a:t>Note change of axis orientation</a:t>
            </a:r>
          </a:p>
        </p:txBody>
      </p:sp>
    </p:spTree>
    <p:extLst>
      <p:ext uri="{BB962C8B-B14F-4D97-AF65-F5344CB8AC3E}">
        <p14:creationId xmlns:p14="http://schemas.microsoft.com/office/powerpoint/2010/main" val="1218337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4"/>
          <p:cNvPicPr>
            <a:picLocks noChangeAspect="1" noChangeArrowheads="1"/>
          </p:cNvPicPr>
          <p:nvPr/>
        </p:nvPicPr>
        <p:blipFill>
          <a:blip r:embed="rId2">
            <a:lum bright="-6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1042" r="8347" b="35301"/>
          <a:stretch>
            <a:fillRect/>
          </a:stretch>
        </p:blipFill>
        <p:spPr bwMode="auto">
          <a:xfrm>
            <a:off x="107950" y="1584325"/>
            <a:ext cx="4418013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9796" name="Group 52"/>
          <p:cNvGraphicFramePr>
            <a:graphicFrameLocks noGrp="1"/>
          </p:cNvGraphicFramePr>
          <p:nvPr/>
        </p:nvGraphicFramePr>
        <p:xfrm>
          <a:off x="4514850" y="2462213"/>
          <a:ext cx="4248150" cy="321278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Axis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Intercept points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  <a:endParaRPr kumimoji="0" lang="tr-T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Reciprocals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1/-1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 </a:t>
                      </a: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½</a:t>
                      </a: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Smallest Ratio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Miller İndices    (102)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>
                            <a:alpha val="98700"/>
                          </a:srgbClr>
                        </a:gs>
                        <a:gs pos="100000">
                          <a:srgbClr val="D1C39F">
                            <a:alpha val="98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4214" name="Line 54"/>
          <p:cNvSpPr>
            <a:spLocks noChangeShapeType="1"/>
          </p:cNvSpPr>
          <p:nvPr/>
        </p:nvSpPr>
        <p:spPr bwMode="auto">
          <a:xfrm>
            <a:off x="7551738" y="5084763"/>
            <a:ext cx="144462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7" name="Rectangle 55"/>
          <p:cNvSpPr>
            <a:spLocks noChangeArrowheads="1"/>
          </p:cNvSpPr>
          <p:nvPr/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chemeClr val="tx2"/>
                </a:solidFill>
              </a:rPr>
              <a:t>Group: </a:t>
            </a:r>
            <a:r>
              <a:rPr lang="tr-TR" sz="3600">
                <a:solidFill>
                  <a:schemeClr val="tx2"/>
                </a:solidFill>
              </a:rPr>
              <a:t>Example-6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8" name="2 Altbilgi Yer Tutucusu"/>
          <p:cNvSpPr txBox="1">
            <a:spLocks/>
          </p:cNvSpPr>
          <p:nvPr/>
        </p:nvSpPr>
        <p:spPr>
          <a:xfrm>
            <a:off x="5486400" y="1447800"/>
            <a:ext cx="3429000" cy="609600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Yes, I know it’s difficult to visualize. That’s actually part of the point of doing this one.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lum bright="-6000" contras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1" t="3796" r="4680" b="41597"/>
          <a:stretch>
            <a:fillRect/>
          </a:stretch>
        </p:blipFill>
        <p:spPr bwMode="auto">
          <a:xfrm>
            <a:off x="4211960" y="3591332"/>
            <a:ext cx="3159073" cy="328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762984" y="642263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hangingPunct="1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tr-T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(102)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45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 animBg="1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04800" y="77524"/>
            <a:ext cx="9777412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Verdana" panose="020B0604030504040204" pitchFamily="34" charset="0"/>
              </a:rPr>
              <a:t>What are the </a:t>
            </a:r>
            <a:r>
              <a:rPr lang="tr-TR" sz="3200" b="1" dirty="0">
                <a:latin typeface="Verdana" panose="020B0604030504040204" pitchFamily="34" charset="0"/>
              </a:rPr>
              <a:t>Miller Indices</a:t>
            </a:r>
            <a:r>
              <a:rPr lang="en-US" sz="3200" b="1" dirty="0">
                <a:latin typeface="Verdana" panose="020B0604030504040204" pitchFamily="34" charset="0"/>
              </a:rPr>
              <a:t> </a:t>
            </a:r>
            <a:r>
              <a:rPr lang="en-US" sz="3200" b="1" dirty="0">
                <a:solidFill>
                  <a:srgbClr val="FF3300"/>
                </a:solidFill>
                <a:latin typeface="Arial" pitchFamily="34" charset="0"/>
              </a:rPr>
              <a:t>(</a:t>
            </a:r>
            <a:r>
              <a:rPr lang="en-US" sz="3200" b="1" dirty="0">
                <a:solidFill>
                  <a:srgbClr val="FF3300"/>
                </a:solidFill>
                <a:latin typeface="Brush Script MT" pitchFamily="66" charset="0"/>
              </a:rPr>
              <a:t>h k l</a:t>
            </a:r>
            <a:r>
              <a:rPr lang="en-US" sz="3200" b="1" dirty="0">
                <a:solidFill>
                  <a:srgbClr val="FF3300"/>
                </a:solidFill>
                <a:latin typeface="Arial" pitchFamily="34" charset="0"/>
              </a:rPr>
              <a:t>) </a:t>
            </a:r>
            <a:r>
              <a:rPr lang="en-US" sz="3200" dirty="0">
                <a:latin typeface="Verdana" panose="020B0604030504040204" pitchFamily="34" charset="0"/>
              </a:rPr>
              <a:t> of this plane and the direction perpendicular to it?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397375" y="2630488"/>
            <a:ext cx="3748088" cy="733425"/>
            <a:chOff x="1743" y="1256"/>
            <a:chExt cx="2361" cy="462"/>
          </a:xfrm>
        </p:grpSpPr>
        <p:sp>
          <p:nvSpPr>
            <p:cNvPr id="62499" name="Text Box 26"/>
            <p:cNvSpPr txBox="1">
              <a:spLocks noChangeArrowheads="1"/>
            </p:cNvSpPr>
            <p:nvPr/>
          </p:nvSpPr>
          <p:spPr bwMode="auto">
            <a:xfrm>
              <a:off x="1743" y="1362"/>
              <a:ext cx="17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Reciprocal numbers are: </a:t>
              </a:r>
              <a:endParaRPr lang="en-GB" sz="1800">
                <a:latin typeface="Arial" panose="020B0604020202020204" pitchFamily="34" charset="0"/>
              </a:endParaRPr>
            </a:p>
          </p:txBody>
        </p:sp>
        <p:graphicFrame>
          <p:nvGraphicFramePr>
            <p:cNvPr id="62500" name="Object 27"/>
            <p:cNvGraphicFramePr>
              <a:graphicFrameLocks noChangeAspect="1"/>
            </p:cNvGraphicFramePr>
            <p:nvPr/>
          </p:nvGraphicFramePr>
          <p:xfrm>
            <a:off x="3522" y="1256"/>
            <a:ext cx="582" cy="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495085" imgH="393529" progId="Equation.3">
                    <p:embed/>
                  </p:oleObj>
                </mc:Choice>
                <mc:Fallback>
                  <p:oleObj name="Equation" r:id="rId2" imgW="495085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2" y="1256"/>
                          <a:ext cx="582" cy="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379913" y="2209800"/>
            <a:ext cx="3925887" cy="403225"/>
            <a:chOff x="1748" y="899"/>
            <a:chExt cx="2473" cy="254"/>
          </a:xfrm>
        </p:grpSpPr>
        <p:sp>
          <p:nvSpPr>
            <p:cNvPr id="62497" name="Text Box 29"/>
            <p:cNvSpPr txBox="1">
              <a:spLocks noChangeArrowheads="1"/>
            </p:cNvSpPr>
            <p:nvPr/>
          </p:nvSpPr>
          <p:spPr bwMode="auto">
            <a:xfrm>
              <a:off x="1748" y="920"/>
              <a:ext cx="17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Plane intercepts axes at  </a:t>
              </a:r>
              <a:endParaRPr lang="en-GB" sz="1800">
                <a:latin typeface="Arial" panose="020B0604020202020204" pitchFamily="34" charset="0"/>
              </a:endParaRPr>
            </a:p>
          </p:txBody>
        </p:sp>
        <p:graphicFrame>
          <p:nvGraphicFramePr>
            <p:cNvPr id="62498" name="Object 30"/>
            <p:cNvGraphicFramePr>
              <a:graphicFrameLocks noChangeAspect="1"/>
            </p:cNvGraphicFramePr>
            <p:nvPr/>
          </p:nvGraphicFramePr>
          <p:xfrm>
            <a:off x="3430" y="899"/>
            <a:ext cx="791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72808" imgH="215806" progId="Equation.3">
                    <p:embed/>
                  </p:oleObj>
                </mc:Choice>
                <mc:Fallback>
                  <p:oleObj name="Equation" r:id="rId4" imgW="672808" imgH="2158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0" y="899"/>
                          <a:ext cx="791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6" name="Text Box 31"/>
          <p:cNvSpPr txBox="1">
            <a:spLocks noChangeArrowheads="1"/>
          </p:cNvSpPr>
          <p:nvPr/>
        </p:nvSpPr>
        <p:spPr bwMode="auto">
          <a:xfrm>
            <a:off x="4395788" y="3378200"/>
            <a:ext cx="371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FF3300"/>
                </a:solidFill>
                <a:latin typeface="Arial" panose="020B0604020202020204" pitchFamily="34" charset="0"/>
              </a:rPr>
              <a:t>Indices of the plane (Miller): (2 3 3)</a:t>
            </a:r>
            <a:endParaRPr lang="en-GB" sz="1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1282" name="Text Box 73"/>
          <p:cNvSpPr txBox="1">
            <a:spLocks noChangeArrowheads="1"/>
          </p:cNvSpPr>
          <p:nvPr/>
        </p:nvSpPr>
        <p:spPr bwMode="auto">
          <a:xfrm>
            <a:off x="4446588" y="3948113"/>
            <a:ext cx="32624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panose="020B0604020202020204" pitchFamily="34" charset="0"/>
              </a:rPr>
              <a:t>Indices of the direction: [2 3 3]</a:t>
            </a:r>
            <a:endParaRPr lang="en-GB" sz="1800" dirty="0">
              <a:latin typeface="Arial" panose="020B0604020202020204" pitchFamily="34" charset="0"/>
            </a:endParaRPr>
          </a:p>
        </p:txBody>
      </p:sp>
      <p:sp>
        <p:nvSpPr>
          <p:cNvPr id="62471" name="Text Box 3"/>
          <p:cNvSpPr txBox="1">
            <a:spLocks noChangeArrowheads="1"/>
          </p:cNvSpPr>
          <p:nvPr/>
        </p:nvSpPr>
        <p:spPr bwMode="auto">
          <a:xfrm>
            <a:off x="1435100" y="23209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62472" name="Freeform 4"/>
          <p:cNvSpPr>
            <a:spLocks/>
          </p:cNvSpPr>
          <p:nvPr/>
        </p:nvSpPr>
        <p:spPr bwMode="auto">
          <a:xfrm>
            <a:off x="955675" y="2949575"/>
            <a:ext cx="1944688" cy="1443038"/>
          </a:xfrm>
          <a:custGeom>
            <a:avLst/>
            <a:gdLst>
              <a:gd name="T0" fmla="*/ 0 w 1225"/>
              <a:gd name="T1" fmla="*/ 2147483646 h 909"/>
              <a:gd name="T2" fmla="*/ 2147483646 w 1225"/>
              <a:gd name="T3" fmla="*/ 0 h 909"/>
              <a:gd name="T4" fmla="*/ 2147483646 w 1225"/>
              <a:gd name="T5" fmla="*/ 2147483646 h 909"/>
              <a:gd name="T6" fmla="*/ 0 w 1225"/>
              <a:gd name="T7" fmla="*/ 2147483646 h 909"/>
              <a:gd name="T8" fmla="*/ 0 60000 65536"/>
              <a:gd name="T9" fmla="*/ 0 60000 65536"/>
              <a:gd name="T10" fmla="*/ 0 60000 65536"/>
              <a:gd name="T11" fmla="*/ 0 60000 65536"/>
              <a:gd name="T12" fmla="*/ 0 w 1225"/>
              <a:gd name="T13" fmla="*/ 0 h 909"/>
              <a:gd name="T14" fmla="*/ 1225 w 1225"/>
              <a:gd name="T15" fmla="*/ 909 h 9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25" h="909">
                <a:moveTo>
                  <a:pt x="0" y="909"/>
                </a:moveTo>
                <a:lnTo>
                  <a:pt x="576" y="0"/>
                </a:lnTo>
                <a:lnTo>
                  <a:pt x="1225" y="484"/>
                </a:lnTo>
                <a:lnTo>
                  <a:pt x="0" y="909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24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085945"/>
              </p:ext>
            </p:extLst>
          </p:nvPr>
        </p:nvGraphicFramePr>
        <p:xfrm>
          <a:off x="1624806" y="3821113"/>
          <a:ext cx="282575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579" imgH="164957" progId="Equation.3">
                  <p:embed/>
                </p:oleObj>
              </mc:Choice>
              <mc:Fallback>
                <p:oleObj name="Equation" r:id="rId6" imgW="139579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806" y="3821113"/>
                        <a:ext cx="282575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474" name="Group 6"/>
          <p:cNvGrpSpPr>
            <a:grpSpLocks/>
          </p:cNvGrpSpPr>
          <p:nvPr/>
        </p:nvGrpSpPr>
        <p:grpSpPr bwMode="auto">
          <a:xfrm>
            <a:off x="563563" y="2292350"/>
            <a:ext cx="3235325" cy="2405063"/>
            <a:chOff x="1147" y="1247"/>
            <a:chExt cx="2038" cy="1515"/>
          </a:xfrm>
        </p:grpSpPr>
        <p:sp>
          <p:nvSpPr>
            <p:cNvPr id="62494" name="Line 7"/>
            <p:cNvSpPr>
              <a:spLocks noChangeShapeType="1"/>
            </p:cNvSpPr>
            <p:nvPr/>
          </p:nvSpPr>
          <p:spPr bwMode="auto">
            <a:xfrm>
              <a:off x="1969" y="1247"/>
              <a:ext cx="0" cy="8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5" name="Line 8"/>
            <p:cNvSpPr>
              <a:spLocks noChangeShapeType="1"/>
            </p:cNvSpPr>
            <p:nvPr/>
          </p:nvSpPr>
          <p:spPr bwMode="auto">
            <a:xfrm flipH="1">
              <a:off x="1147" y="2142"/>
              <a:ext cx="824" cy="6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6" name="Line 9"/>
            <p:cNvSpPr>
              <a:spLocks noChangeShapeType="1"/>
            </p:cNvSpPr>
            <p:nvPr/>
          </p:nvSpPr>
          <p:spPr bwMode="auto">
            <a:xfrm>
              <a:off x="1967" y="2144"/>
              <a:ext cx="12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75" name="Line 10"/>
          <p:cNvSpPr>
            <a:spLocks noChangeShapeType="1"/>
          </p:cNvSpPr>
          <p:nvPr/>
        </p:nvSpPr>
        <p:spPr bwMode="auto">
          <a:xfrm flipH="1">
            <a:off x="1541463" y="3716338"/>
            <a:ext cx="325437" cy="2492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6" name="Line 11"/>
          <p:cNvSpPr>
            <a:spLocks noChangeShapeType="1"/>
          </p:cNvSpPr>
          <p:nvPr/>
        </p:nvSpPr>
        <p:spPr bwMode="auto">
          <a:xfrm>
            <a:off x="1878013" y="3716338"/>
            <a:ext cx="4841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7" name="Line 12"/>
          <p:cNvSpPr>
            <a:spLocks noChangeShapeType="1"/>
          </p:cNvSpPr>
          <p:nvPr/>
        </p:nvSpPr>
        <p:spPr bwMode="auto">
          <a:xfrm flipV="1">
            <a:off x="1863725" y="3290888"/>
            <a:ext cx="0" cy="4206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8" name="Line 13"/>
          <p:cNvSpPr>
            <a:spLocks noChangeShapeType="1"/>
          </p:cNvSpPr>
          <p:nvPr/>
        </p:nvSpPr>
        <p:spPr bwMode="auto">
          <a:xfrm flipV="1">
            <a:off x="1533525" y="3906838"/>
            <a:ext cx="0" cy="60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9" name="Line 14"/>
          <p:cNvSpPr>
            <a:spLocks noChangeShapeType="1"/>
          </p:cNvSpPr>
          <p:nvPr/>
        </p:nvSpPr>
        <p:spPr bwMode="auto">
          <a:xfrm flipV="1">
            <a:off x="1246188" y="4125913"/>
            <a:ext cx="0" cy="60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0" name="Line 15"/>
          <p:cNvSpPr>
            <a:spLocks noChangeShapeType="1"/>
          </p:cNvSpPr>
          <p:nvPr/>
        </p:nvSpPr>
        <p:spPr bwMode="auto">
          <a:xfrm flipV="1">
            <a:off x="955675" y="4349750"/>
            <a:ext cx="0" cy="60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1" name="Line 16"/>
          <p:cNvSpPr>
            <a:spLocks noChangeShapeType="1"/>
          </p:cNvSpPr>
          <p:nvPr/>
        </p:nvSpPr>
        <p:spPr bwMode="auto">
          <a:xfrm flipV="1">
            <a:off x="2362200" y="3651250"/>
            <a:ext cx="0" cy="60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2" name="Line 17"/>
          <p:cNvSpPr>
            <a:spLocks noChangeShapeType="1"/>
          </p:cNvSpPr>
          <p:nvPr/>
        </p:nvSpPr>
        <p:spPr bwMode="auto">
          <a:xfrm flipV="1">
            <a:off x="2900363" y="3651250"/>
            <a:ext cx="0" cy="60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3" name="Line 18"/>
          <p:cNvSpPr>
            <a:spLocks noChangeShapeType="1"/>
          </p:cNvSpPr>
          <p:nvPr/>
        </p:nvSpPr>
        <p:spPr bwMode="auto">
          <a:xfrm flipV="1">
            <a:off x="1863725" y="3295650"/>
            <a:ext cx="87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4" name="Line 19"/>
          <p:cNvSpPr>
            <a:spLocks noChangeShapeType="1"/>
          </p:cNvSpPr>
          <p:nvPr/>
        </p:nvSpPr>
        <p:spPr bwMode="auto">
          <a:xfrm flipV="1">
            <a:off x="1870075" y="2957513"/>
            <a:ext cx="87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5" name="Text Box 20"/>
          <p:cNvSpPr txBox="1">
            <a:spLocks noChangeArrowheads="1"/>
          </p:cNvSpPr>
          <p:nvPr/>
        </p:nvSpPr>
        <p:spPr bwMode="auto">
          <a:xfrm>
            <a:off x="804863" y="43640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GB" sz="1800">
              <a:latin typeface="Arial" panose="020B0604020202020204" pitchFamily="34" charset="0"/>
            </a:endParaRPr>
          </a:p>
        </p:txBody>
      </p:sp>
      <p:sp>
        <p:nvSpPr>
          <p:cNvPr id="62486" name="Text Box 21"/>
          <p:cNvSpPr txBox="1">
            <a:spLocks noChangeArrowheads="1"/>
          </p:cNvSpPr>
          <p:nvPr/>
        </p:nvSpPr>
        <p:spPr bwMode="auto">
          <a:xfrm>
            <a:off x="2889250" y="36703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GB" sz="1800">
              <a:latin typeface="Arial" panose="020B0604020202020204" pitchFamily="34" charset="0"/>
            </a:endParaRPr>
          </a:p>
        </p:txBody>
      </p:sp>
      <p:sp>
        <p:nvSpPr>
          <p:cNvPr id="62487" name="Text Box 22"/>
          <p:cNvSpPr txBox="1">
            <a:spLocks noChangeArrowheads="1"/>
          </p:cNvSpPr>
          <p:nvPr/>
        </p:nvSpPr>
        <p:spPr bwMode="auto">
          <a:xfrm>
            <a:off x="1555750" y="25987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GB" sz="1800">
              <a:latin typeface="Arial" panose="020B0604020202020204" pitchFamily="34" charset="0"/>
            </a:endParaRPr>
          </a:p>
        </p:txBody>
      </p:sp>
      <p:graphicFrame>
        <p:nvGraphicFramePr>
          <p:cNvPr id="62488" name="Object 23"/>
          <p:cNvGraphicFramePr>
            <a:graphicFrameLocks noChangeAspect="1"/>
          </p:cNvGraphicFramePr>
          <p:nvPr/>
        </p:nvGraphicFramePr>
        <p:xfrm>
          <a:off x="2025650" y="3397250"/>
          <a:ext cx="22066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639" imgH="203112" progId="Equation.3">
                  <p:embed/>
                </p:oleObj>
              </mc:Choice>
              <mc:Fallback>
                <p:oleObj name="Equation" r:id="rId8" imgW="13963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3397250"/>
                        <a:ext cx="220663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9" name="Object 24"/>
          <p:cNvGraphicFramePr>
            <a:graphicFrameLocks noChangeAspect="1"/>
          </p:cNvGraphicFramePr>
          <p:nvPr/>
        </p:nvGraphicFramePr>
        <p:xfrm>
          <a:off x="1633538" y="3259138"/>
          <a:ext cx="211137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80" imgH="164814" progId="Equation.3">
                  <p:embed/>
                </p:oleObj>
              </mc:Choice>
              <mc:Fallback>
                <p:oleObj name="Equation" r:id="rId10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538" y="3259138"/>
                        <a:ext cx="211137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90" name="Line 74"/>
          <p:cNvSpPr>
            <a:spLocks noChangeShapeType="1"/>
          </p:cNvSpPr>
          <p:nvPr/>
        </p:nvSpPr>
        <p:spPr bwMode="auto">
          <a:xfrm flipV="1">
            <a:off x="2028825" y="2686050"/>
            <a:ext cx="855663" cy="6953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Rectangle 75"/>
          <p:cNvSpPr>
            <a:spLocks noChangeArrowheads="1"/>
          </p:cNvSpPr>
          <p:nvPr/>
        </p:nvSpPr>
        <p:spPr bwMode="auto">
          <a:xfrm>
            <a:off x="2360613" y="2239963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FF"/>
                </a:solidFill>
                <a:latin typeface="Arial" panose="020B0604020202020204" pitchFamily="34" charset="0"/>
              </a:rPr>
              <a:t>[2 3 3]</a:t>
            </a:r>
            <a:endParaRPr lang="en-GB" sz="1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99335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83100"/>
            <a:ext cx="21336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Text Box 73"/>
          <p:cNvSpPr txBox="1">
            <a:spLocks noChangeArrowheads="1"/>
          </p:cNvSpPr>
          <p:nvPr/>
        </p:nvSpPr>
        <p:spPr bwMode="auto">
          <a:xfrm>
            <a:off x="381000" y="5715000"/>
            <a:ext cx="66690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latin typeface="Arial" panose="020B0604020202020204" pitchFamily="34" charset="0"/>
              </a:rPr>
              <a:t>Miller indices are still used for a non-cubic system (even if angles are not at 90 degrees)</a:t>
            </a:r>
            <a:endParaRPr lang="en-GB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57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  <p:bldP spid="11282" grpId="0"/>
      <p:bldP spid="11301" grpId="0"/>
      <p:bldP spid="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110" y="6262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There are many ways to define a unit cell. Here is one that will seem weird now, but will become important later.</a:t>
            </a:r>
            <a:br>
              <a:rPr lang="en-US" dirty="0"/>
            </a:b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-824303" y="5391705"/>
            <a:ext cx="7925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/>
              <a:t>1.  Pick a center atom (origin) within the lattice</a:t>
            </a:r>
          </a:p>
        </p:txBody>
      </p:sp>
      <p:sp>
        <p:nvSpPr>
          <p:cNvPr id="3" name="Oval 2"/>
          <p:cNvSpPr/>
          <p:nvPr/>
        </p:nvSpPr>
        <p:spPr>
          <a:xfrm>
            <a:off x="2819400" y="220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2533650" y="346139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336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26710" y="220340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5040960" y="345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0910" y="464180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34020" y="218435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7548270" y="343595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8220" y="462275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B65FCE6-B29A-4F6B-B1CE-6737948D182A}"/>
              </a:ext>
            </a:extLst>
          </p:cNvPr>
          <p:cNvCxnSpPr>
            <a:cxnSpLocks/>
          </p:cNvCxnSpPr>
          <p:nvPr/>
        </p:nvCxnSpPr>
        <p:spPr>
          <a:xfrm flipV="1">
            <a:off x="3300272" y="3866263"/>
            <a:ext cx="1569238" cy="1741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-824303" y="5391705"/>
            <a:ext cx="84976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/>
              <a:t>1.  Pick a center atom (origin) within the lattice</a:t>
            </a:r>
          </a:p>
          <a:p>
            <a:r>
              <a:rPr lang="en-US" sz="2800" dirty="0"/>
              <a:t>	2.  Identify nearest </a:t>
            </a:r>
            <a:r>
              <a:rPr lang="en-US" sz="2800" dirty="0">
                <a:solidFill>
                  <a:srgbClr val="FF0000"/>
                </a:solidFill>
              </a:rPr>
              <a:t>neighbors</a:t>
            </a:r>
            <a:r>
              <a:rPr lang="en-US" sz="2800" dirty="0"/>
              <a:t> (1</a:t>
            </a:r>
            <a:r>
              <a:rPr lang="en-US" sz="2800" baseline="30000" dirty="0"/>
              <a:t>st</a:t>
            </a:r>
            <a:r>
              <a:rPr lang="en-US" sz="2800" dirty="0"/>
              <a:t>,2</a:t>
            </a:r>
            <a:r>
              <a:rPr lang="en-US" sz="2800" baseline="30000" dirty="0"/>
              <a:t>nd</a:t>
            </a:r>
            <a:r>
              <a:rPr lang="en-US" sz="2800" dirty="0"/>
              <a:t>, 3</a:t>
            </a:r>
            <a:r>
              <a:rPr lang="en-US" sz="2800" baseline="30000" dirty="0"/>
              <a:t>rd </a:t>
            </a:r>
            <a:r>
              <a:rPr lang="en-US" sz="2800" dirty="0"/>
              <a:t>to be safe)</a:t>
            </a:r>
          </a:p>
        </p:txBody>
      </p:sp>
      <p:sp>
        <p:nvSpPr>
          <p:cNvPr id="3" name="Oval 2"/>
          <p:cNvSpPr/>
          <p:nvPr/>
        </p:nvSpPr>
        <p:spPr>
          <a:xfrm>
            <a:off x="2819400" y="220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2533650" y="346139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336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26710" y="220340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5040960" y="345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0910" y="464180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34020" y="218435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7548270" y="343595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8220" y="462275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736160" y="2217833"/>
            <a:ext cx="766622" cy="2633522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14522" y="2385872"/>
            <a:ext cx="4133698" cy="2332133"/>
          </a:xfrm>
          <a:prstGeom prst="line">
            <a:avLst/>
          </a:prstGeom>
          <a:ln w="381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endCxn id="10" idx="6"/>
          </p:cNvCxnSpPr>
          <p:nvPr/>
        </p:nvCxnSpPr>
        <p:spPr>
          <a:xfrm flipV="1">
            <a:off x="2671546" y="3569300"/>
            <a:ext cx="2598014" cy="58336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5AF71E-CC62-4246-9988-1E4448B1A633}"/>
              </a:ext>
            </a:extLst>
          </p:cNvPr>
          <p:cNvCxnSpPr>
            <a:cxnSpLocks/>
          </p:cNvCxnSpPr>
          <p:nvPr/>
        </p:nvCxnSpPr>
        <p:spPr>
          <a:xfrm flipV="1">
            <a:off x="5119471" y="3511051"/>
            <a:ext cx="2598014" cy="58336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47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-824303" y="5391705"/>
            <a:ext cx="99643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/>
              <a:t>1.  Pick a center atom (origin) within the lattice</a:t>
            </a:r>
          </a:p>
          <a:p>
            <a:r>
              <a:rPr lang="en-US" sz="2800" dirty="0"/>
              <a:t>	2.  Draw perp. bisector to all </a:t>
            </a:r>
            <a:r>
              <a:rPr lang="en-US" sz="2800" dirty="0">
                <a:solidFill>
                  <a:srgbClr val="FF0000"/>
                </a:solidFill>
              </a:rPr>
              <a:t>neighbors</a:t>
            </a:r>
            <a:r>
              <a:rPr lang="en-US" sz="2800" dirty="0"/>
              <a:t> (1</a:t>
            </a:r>
            <a:r>
              <a:rPr lang="en-US" sz="2800" baseline="30000" dirty="0"/>
              <a:t>st</a:t>
            </a:r>
            <a:r>
              <a:rPr lang="en-US" sz="2800" dirty="0"/>
              <a:t>,2</a:t>
            </a:r>
            <a:r>
              <a:rPr lang="en-US" sz="2800" baseline="30000" dirty="0"/>
              <a:t>nd</a:t>
            </a:r>
            <a:r>
              <a:rPr lang="en-US" sz="2800" dirty="0"/>
              <a:t>, 3</a:t>
            </a:r>
            <a:r>
              <a:rPr lang="en-US" sz="2800" baseline="30000" dirty="0"/>
              <a:t>rd </a:t>
            </a:r>
            <a:r>
              <a:rPr lang="en-US" sz="2800" dirty="0"/>
              <a:t>to be safe)</a:t>
            </a:r>
          </a:p>
        </p:txBody>
      </p:sp>
      <p:sp>
        <p:nvSpPr>
          <p:cNvPr id="3" name="Oval 2"/>
          <p:cNvSpPr/>
          <p:nvPr/>
        </p:nvSpPr>
        <p:spPr>
          <a:xfrm>
            <a:off x="2819400" y="220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2533650" y="346139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336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26710" y="220340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5040960" y="345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0910" y="464180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34020" y="218435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7548270" y="343595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8220" y="462275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736160" y="2217833"/>
            <a:ext cx="766622" cy="2633522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29000" y="2393905"/>
            <a:ext cx="3719220" cy="10229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05150" y="3664550"/>
            <a:ext cx="3719220" cy="10229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14522" y="2385872"/>
            <a:ext cx="4133698" cy="2332133"/>
          </a:xfrm>
          <a:prstGeom prst="line">
            <a:avLst/>
          </a:prstGeom>
          <a:ln w="381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endCxn id="10" idx="6"/>
          </p:cNvCxnSpPr>
          <p:nvPr/>
        </p:nvCxnSpPr>
        <p:spPr>
          <a:xfrm flipV="1">
            <a:off x="2671546" y="3569300"/>
            <a:ext cx="2598014" cy="58336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5AF71E-CC62-4246-9988-1E4448B1A633}"/>
              </a:ext>
            </a:extLst>
          </p:cNvPr>
          <p:cNvCxnSpPr>
            <a:cxnSpLocks/>
          </p:cNvCxnSpPr>
          <p:nvPr/>
        </p:nvCxnSpPr>
        <p:spPr>
          <a:xfrm flipV="1">
            <a:off x="5119471" y="3511051"/>
            <a:ext cx="2598014" cy="58336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40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-824303" y="5391705"/>
            <a:ext cx="99643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/>
              <a:t>1.  Pick a center atom (origin) within the lattice</a:t>
            </a:r>
          </a:p>
          <a:p>
            <a:r>
              <a:rPr lang="en-US" sz="2800" dirty="0"/>
              <a:t>	2.  Draw perp. bisector to all </a:t>
            </a:r>
            <a:r>
              <a:rPr lang="en-US" sz="2800" dirty="0">
                <a:solidFill>
                  <a:srgbClr val="FF0000"/>
                </a:solidFill>
              </a:rPr>
              <a:t>neighbors</a:t>
            </a:r>
            <a:r>
              <a:rPr lang="en-US" sz="2800" dirty="0"/>
              <a:t> (1</a:t>
            </a:r>
            <a:r>
              <a:rPr lang="en-US" sz="2800" baseline="30000" dirty="0"/>
              <a:t>st</a:t>
            </a:r>
            <a:r>
              <a:rPr lang="en-US" sz="2800" dirty="0"/>
              <a:t>,2</a:t>
            </a:r>
            <a:r>
              <a:rPr lang="en-US" sz="2800" baseline="30000" dirty="0"/>
              <a:t>nd</a:t>
            </a:r>
            <a:r>
              <a:rPr lang="en-US" sz="2800" dirty="0"/>
              <a:t>, 3</a:t>
            </a:r>
            <a:r>
              <a:rPr lang="en-US" sz="2800" baseline="30000" dirty="0"/>
              <a:t>rd </a:t>
            </a:r>
            <a:r>
              <a:rPr lang="en-US" sz="2800" dirty="0"/>
              <a:t>to be safe)</a:t>
            </a:r>
          </a:p>
        </p:txBody>
      </p:sp>
      <p:sp>
        <p:nvSpPr>
          <p:cNvPr id="3" name="Oval 2"/>
          <p:cNvSpPr/>
          <p:nvPr/>
        </p:nvSpPr>
        <p:spPr>
          <a:xfrm>
            <a:off x="2819400" y="220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2533650" y="346139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336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26710" y="220340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5040960" y="345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0910" y="464180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34020" y="218435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7548270" y="343595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8220" y="462275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736160" y="2217833"/>
            <a:ext cx="766622" cy="2633522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29000" y="2393905"/>
            <a:ext cx="3719220" cy="10229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05150" y="3664550"/>
            <a:ext cx="3719220" cy="10229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14522" y="2385872"/>
            <a:ext cx="4133698" cy="2332133"/>
          </a:xfrm>
          <a:prstGeom prst="line">
            <a:avLst/>
          </a:prstGeom>
          <a:ln w="381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endCxn id="10" idx="6"/>
          </p:cNvCxnSpPr>
          <p:nvPr/>
        </p:nvCxnSpPr>
        <p:spPr>
          <a:xfrm flipV="1">
            <a:off x="2671546" y="3569300"/>
            <a:ext cx="2598014" cy="58336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276600" y="1781196"/>
            <a:ext cx="1364310" cy="2438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507685" y="3000396"/>
            <a:ext cx="1364310" cy="2438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51666" y="2176322"/>
            <a:ext cx="72057" cy="244643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800084" y="2233472"/>
            <a:ext cx="72057" cy="244643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5AF71E-CC62-4246-9988-1E4448B1A633}"/>
              </a:ext>
            </a:extLst>
          </p:cNvPr>
          <p:cNvCxnSpPr>
            <a:cxnSpLocks/>
          </p:cNvCxnSpPr>
          <p:nvPr/>
        </p:nvCxnSpPr>
        <p:spPr>
          <a:xfrm flipV="1">
            <a:off x="5119471" y="3511051"/>
            <a:ext cx="2598014" cy="58336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58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983659"/>
            <a:ext cx="6443370" cy="3370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360" y="3891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Wigner-Seitz Method for Defining a Primitive Unit Cell (</a:t>
            </a:r>
            <a:r>
              <a:rPr lang="en-US" dirty="0">
                <a:solidFill>
                  <a:srgbClr val="FF0000"/>
                </a:solidFill>
              </a:rPr>
              <a:t>still applies in 3D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-824303" y="5391705"/>
            <a:ext cx="99643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/>
              <a:t>1.  Pick a center atom (origin) within the lattice</a:t>
            </a:r>
          </a:p>
          <a:p>
            <a:r>
              <a:rPr lang="en-US" sz="2800" dirty="0"/>
              <a:t>	2.  Draw perp. bisector to all </a:t>
            </a:r>
            <a:r>
              <a:rPr lang="en-US" sz="2800" dirty="0">
                <a:solidFill>
                  <a:srgbClr val="FF0000"/>
                </a:solidFill>
              </a:rPr>
              <a:t>neighbors</a:t>
            </a:r>
            <a:r>
              <a:rPr lang="en-US" sz="2800" dirty="0"/>
              <a:t> (1</a:t>
            </a:r>
            <a:r>
              <a:rPr lang="en-US" sz="2800" baseline="30000" dirty="0"/>
              <a:t>st</a:t>
            </a:r>
            <a:r>
              <a:rPr lang="en-US" sz="2800" dirty="0"/>
              <a:t>,2</a:t>
            </a:r>
            <a:r>
              <a:rPr lang="en-US" sz="2800" baseline="30000" dirty="0"/>
              <a:t>nd</a:t>
            </a:r>
            <a:r>
              <a:rPr lang="en-US" sz="2800" dirty="0"/>
              <a:t>, 3</a:t>
            </a:r>
            <a:r>
              <a:rPr lang="en-US" sz="2800" baseline="30000" dirty="0"/>
              <a:t>rd </a:t>
            </a:r>
            <a:r>
              <a:rPr lang="en-US" sz="2800" dirty="0"/>
              <a:t>to be safe)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/>
              <a:t>3.  Draw smallest polyhedron enclosed by bisectors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" y="1981200"/>
            <a:ext cx="1676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Always 6 sided in 2D, unless the lattice is rectangular. </a:t>
            </a:r>
          </a:p>
        </p:txBody>
      </p:sp>
      <p:sp>
        <p:nvSpPr>
          <p:cNvPr id="3" name="Oval 2"/>
          <p:cNvSpPr/>
          <p:nvPr/>
        </p:nvSpPr>
        <p:spPr>
          <a:xfrm>
            <a:off x="2819400" y="220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2533650" y="346139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336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26710" y="220340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5040960" y="345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0910" y="464180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34020" y="218435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7548270" y="343595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8220" y="462275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736160" y="2217833"/>
            <a:ext cx="766622" cy="2633522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29000" y="2393905"/>
            <a:ext cx="3719220" cy="10229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05150" y="3664550"/>
            <a:ext cx="3719220" cy="10229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14522" y="2385872"/>
            <a:ext cx="4133698" cy="2332133"/>
          </a:xfrm>
          <a:prstGeom prst="line">
            <a:avLst/>
          </a:prstGeom>
          <a:ln w="381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endCxn id="10" idx="6"/>
          </p:cNvCxnSpPr>
          <p:nvPr/>
        </p:nvCxnSpPr>
        <p:spPr>
          <a:xfrm flipV="1">
            <a:off x="2671546" y="3569300"/>
            <a:ext cx="2598014" cy="58336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276600" y="1781196"/>
            <a:ext cx="1364310" cy="2438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507685" y="3000396"/>
            <a:ext cx="1364310" cy="2438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51666" y="2176322"/>
            <a:ext cx="72057" cy="244643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800084" y="2233472"/>
            <a:ext cx="72057" cy="244643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5AF71E-CC62-4246-9988-1E4448B1A633}"/>
              </a:ext>
            </a:extLst>
          </p:cNvPr>
          <p:cNvCxnSpPr>
            <a:cxnSpLocks/>
          </p:cNvCxnSpPr>
          <p:nvPr/>
        </p:nvCxnSpPr>
        <p:spPr>
          <a:xfrm flipV="1">
            <a:off x="5119471" y="3511051"/>
            <a:ext cx="2598014" cy="58336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2" grpId="0" uiExpand="1" build="p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983659"/>
            <a:ext cx="6443370" cy="3370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360" y="3891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Wigner-Seitz Method for Defining a Primitive Unit Cell (still applies in 3D)</a:t>
            </a:r>
            <a:br>
              <a:rPr lang="en-US" dirty="0"/>
            </a:b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-824303" y="5391705"/>
            <a:ext cx="99643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/>
              <a:t>1.  Pick a center atom (origin) within the lattice</a:t>
            </a:r>
          </a:p>
          <a:p>
            <a:r>
              <a:rPr lang="en-US" sz="2800" dirty="0"/>
              <a:t>	2.  Draw perp. bisector to all </a:t>
            </a:r>
            <a:r>
              <a:rPr lang="en-US" sz="2800" dirty="0">
                <a:solidFill>
                  <a:srgbClr val="FF0000"/>
                </a:solidFill>
              </a:rPr>
              <a:t>neighbors</a:t>
            </a:r>
            <a:r>
              <a:rPr lang="en-US" sz="2800" dirty="0"/>
              <a:t> (1</a:t>
            </a:r>
            <a:r>
              <a:rPr lang="en-US" sz="2800" baseline="30000" dirty="0"/>
              <a:t>st</a:t>
            </a:r>
            <a:r>
              <a:rPr lang="en-US" sz="2800" dirty="0"/>
              <a:t>,2</a:t>
            </a:r>
            <a:r>
              <a:rPr lang="en-US" sz="2800" baseline="30000" dirty="0"/>
              <a:t>nd</a:t>
            </a:r>
            <a:r>
              <a:rPr lang="en-US" sz="2800" dirty="0"/>
              <a:t>, 3</a:t>
            </a:r>
            <a:r>
              <a:rPr lang="en-US" sz="2800" baseline="30000" dirty="0"/>
              <a:t>rd </a:t>
            </a:r>
            <a:r>
              <a:rPr lang="en-US" sz="2800" dirty="0"/>
              <a:t>to be safe)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/>
              <a:t>3.  Draw smallest polyhedron enclosed by bisectors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" y="1981200"/>
            <a:ext cx="167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This is </a:t>
            </a:r>
            <a:r>
              <a:rPr lang="en-US" sz="2000" u="sng" dirty="0">
                <a:solidFill>
                  <a:srgbClr val="FF0000"/>
                </a:solidFill>
              </a:rPr>
              <a:t>NOT</a:t>
            </a:r>
            <a:r>
              <a:rPr lang="en-US" sz="2000" dirty="0">
                <a:solidFill>
                  <a:srgbClr val="FF0000"/>
                </a:solidFill>
              </a:rPr>
              <a:t> the Brillouin Zone. But, it will be related to something we call the first Brillouin zone soon!</a:t>
            </a:r>
          </a:p>
        </p:txBody>
      </p:sp>
      <p:sp>
        <p:nvSpPr>
          <p:cNvPr id="3" name="Oval 2"/>
          <p:cNvSpPr/>
          <p:nvPr/>
        </p:nvSpPr>
        <p:spPr>
          <a:xfrm>
            <a:off x="2819400" y="220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2533650" y="346139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336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26710" y="220340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5040960" y="345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0910" y="464180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34020" y="218435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7548270" y="343595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8220" y="462275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736160" y="2217833"/>
            <a:ext cx="766622" cy="2633522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29000" y="2393905"/>
            <a:ext cx="3719220" cy="10229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05150" y="3664550"/>
            <a:ext cx="3719220" cy="10229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14522" y="2385872"/>
            <a:ext cx="4133698" cy="2332133"/>
          </a:xfrm>
          <a:prstGeom prst="line">
            <a:avLst/>
          </a:prstGeom>
          <a:ln w="381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endCxn id="10" idx="6"/>
          </p:cNvCxnSpPr>
          <p:nvPr/>
        </p:nvCxnSpPr>
        <p:spPr>
          <a:xfrm flipV="1">
            <a:off x="2671546" y="3569300"/>
            <a:ext cx="2598014" cy="58336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276600" y="1781196"/>
            <a:ext cx="1364310" cy="2438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507685" y="3000396"/>
            <a:ext cx="1364310" cy="2438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51666" y="2176322"/>
            <a:ext cx="72057" cy="244643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800084" y="2233472"/>
            <a:ext cx="72057" cy="244643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5AF71E-CC62-4246-9988-1E4448B1A633}"/>
              </a:ext>
            </a:extLst>
          </p:cNvPr>
          <p:cNvCxnSpPr>
            <a:cxnSpLocks/>
          </p:cNvCxnSpPr>
          <p:nvPr/>
        </p:nvCxnSpPr>
        <p:spPr>
          <a:xfrm flipV="1">
            <a:off x="5119471" y="3511051"/>
            <a:ext cx="2598014" cy="58336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11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2" grpId="0" uiExpand="1" build="p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Group: Create Wigner-Seitz cell of the graphene lattice</a:t>
            </a:r>
          </a:p>
        </p:txBody>
      </p:sp>
      <p:pic>
        <p:nvPicPr>
          <p:cNvPr id="522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05000"/>
            <a:ext cx="358225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38473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7804</TotalTime>
  <Words>2304</Words>
  <Application>Microsoft Office PowerPoint</Application>
  <PresentationFormat>On-screen Show (4:3)</PresentationFormat>
  <Paragraphs>312</Paragraphs>
  <Slides>25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Brush Script MT</vt:lpstr>
      <vt:lpstr>Calibri</vt:lpstr>
      <vt:lpstr>Rage Italic</vt:lpstr>
      <vt:lpstr>Times New Roman</vt:lpstr>
      <vt:lpstr>Verdana</vt:lpstr>
      <vt:lpstr>Wingdings</vt:lpstr>
      <vt:lpstr>Office Theme</vt:lpstr>
      <vt:lpstr>Equation</vt:lpstr>
      <vt:lpstr>Objectives Critical for Future</vt:lpstr>
      <vt:lpstr>Show me some ways that you could define a unit cell for this lattice. </vt:lpstr>
      <vt:lpstr>There are many ways to define a unit cell. Here is one that will seem weird now, but will become important later. </vt:lpstr>
      <vt:lpstr>PowerPoint Presentation</vt:lpstr>
      <vt:lpstr>PowerPoint Presentation</vt:lpstr>
      <vt:lpstr>PowerPoint Presentation</vt:lpstr>
      <vt:lpstr>Wigner-Seitz Method for Defining a Primitive Unit Cell (still applies in 3D) </vt:lpstr>
      <vt:lpstr>Wigner-Seitz Method for Defining a Primitive Unit Cell (still applies in 3D) </vt:lpstr>
      <vt:lpstr>PowerPoint Presentation</vt:lpstr>
      <vt:lpstr>PowerPoint Presentation</vt:lpstr>
      <vt:lpstr>Determine the Wigner-Seitz cell for a simple cubic lattice</vt:lpstr>
      <vt:lpstr>Wigner-Seitz 3D cells For now, just a specific way to make up a unit cell. </vt:lpstr>
      <vt:lpstr>Crystal Direction Notation</vt:lpstr>
      <vt:lpstr>Group: Determine the crystal directions</vt:lpstr>
      <vt:lpstr>Group: Determine the Crystal Direction</vt:lpstr>
      <vt:lpstr>Crystal Planes</vt:lpstr>
      <vt:lpstr>Why are planes in a lattice important? </vt:lpstr>
      <vt:lpstr>Miller Indices (h k l ) for plane notation (no comas)</vt:lpstr>
      <vt:lpstr>Example-1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are the Miller Indices (h k l)  of this plane and the direction perpendicular to it?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Solids</dc:title>
  <dc:creator>MBE metal</dc:creator>
  <cp:lastModifiedBy>Mikel Holcomb</cp:lastModifiedBy>
  <cp:revision>306</cp:revision>
  <dcterms:created xsi:type="dcterms:W3CDTF">2010-08-31T11:45:17Z</dcterms:created>
  <dcterms:modified xsi:type="dcterms:W3CDTF">2022-08-25T19:59:08Z</dcterms:modified>
</cp:coreProperties>
</file>